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4542" r:id="rId3"/>
    <p:sldId id="318" r:id="rId4"/>
    <p:sldId id="4417" r:id="rId5"/>
    <p:sldId id="4484" r:id="rId6"/>
    <p:sldId id="4351" r:id="rId7"/>
    <p:sldId id="4477" r:id="rId8"/>
    <p:sldId id="4543" r:id="rId9"/>
    <p:sldId id="4547" r:id="rId10"/>
    <p:sldId id="317" r:id="rId11"/>
    <p:sldId id="4562" r:id="rId12"/>
    <p:sldId id="4481" r:id="rId13"/>
    <p:sldId id="316" r:id="rId14"/>
    <p:sldId id="4545" r:id="rId15"/>
    <p:sldId id="4527" r:id="rId16"/>
    <p:sldId id="4524" r:id="rId17"/>
    <p:sldId id="4528" r:id="rId18"/>
    <p:sldId id="4525" r:id="rId19"/>
    <p:sldId id="4534" r:id="rId20"/>
    <p:sldId id="4526" r:id="rId21"/>
    <p:sldId id="4567" r:id="rId22"/>
    <p:sldId id="335" r:id="rId23"/>
    <p:sldId id="338" r:id="rId24"/>
    <p:sldId id="4558" r:id="rId25"/>
    <p:sldId id="4552" r:id="rId26"/>
    <p:sldId id="4556" r:id="rId27"/>
    <p:sldId id="4530" r:id="rId28"/>
    <p:sldId id="4423" r:id="rId29"/>
    <p:sldId id="4573" r:id="rId30"/>
    <p:sldId id="4574" r:id="rId31"/>
    <p:sldId id="4575" r:id="rId32"/>
    <p:sldId id="4523" r:id="rId33"/>
    <p:sldId id="261" r:id="rId34"/>
    <p:sldId id="4422" r:id="rId35"/>
    <p:sldId id="4568" r:id="rId36"/>
    <p:sldId id="4566" r:id="rId37"/>
    <p:sldId id="260" r:id="rId38"/>
    <p:sldId id="4569" r:id="rId39"/>
    <p:sldId id="4570" r:id="rId40"/>
    <p:sldId id="4571" r:id="rId41"/>
    <p:sldId id="4572" r:id="rId42"/>
    <p:sldId id="4533" r:id="rId43"/>
    <p:sldId id="4565" r:id="rId4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941FA5-C642-1B4C-9F6B-AEE1C35F844B}" v="28" dt="2026-04-02T07:29:25.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7"/>
    <p:restoredTop sz="94634"/>
  </p:normalViewPr>
  <p:slideViewPr>
    <p:cSldViewPr snapToGrid="0">
      <p:cViewPr varScale="1">
        <p:scale>
          <a:sx n="83" d="100"/>
          <a:sy n="83" d="100"/>
        </p:scale>
        <p:origin x="992" y="2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itsuna Imamura" userId="5b2da16fa1785921" providerId="LiveId" clId="{342DA2C4-B094-4B86-9045-6AA34CD7B848}"/>
    <pc:docChg chg="modSld">
      <pc:chgData name="Noritsuna Imamura" userId="5b2da16fa1785921" providerId="LiveId" clId="{342DA2C4-B094-4B86-9045-6AA34CD7B848}" dt="2026-04-02T08:09:06.769" v="66" actId="20577"/>
      <pc:docMkLst>
        <pc:docMk/>
      </pc:docMkLst>
      <pc:sldChg chg="modSp mod">
        <pc:chgData name="Noritsuna Imamura" userId="5b2da16fa1785921" providerId="LiveId" clId="{342DA2C4-B094-4B86-9045-6AA34CD7B848}" dt="2026-04-02T08:09:06.769" v="66" actId="20577"/>
        <pc:sldMkLst>
          <pc:docMk/>
          <pc:sldMk cId="342297171" sldId="260"/>
        </pc:sldMkLst>
        <pc:spChg chg="mod">
          <ac:chgData name="Noritsuna Imamura" userId="5b2da16fa1785921" providerId="LiveId" clId="{342DA2C4-B094-4B86-9045-6AA34CD7B848}" dt="2026-04-02T08:09:06.769" v="66" actId="20577"/>
          <ac:spMkLst>
            <pc:docMk/>
            <pc:sldMk cId="342297171" sldId="260"/>
            <ac:spMk id="3" creationId="{9736A78A-B189-2E78-BB3D-1E6DE386C223}"/>
          </ac:spMkLst>
        </pc:spChg>
      </pc:sldChg>
    </pc:docChg>
  </pc:docChgLst>
  <pc:docChgLst>
    <pc:chgData name="Noritsuna Imamura" userId="5b2da16fa1785921" providerId="LiveId" clId="{33F32BBD-F384-5180-A48B-EBDC93943B01}"/>
    <pc:docChg chg="undo custSel addSld delSld modSld">
      <pc:chgData name="Noritsuna Imamura" userId="5b2da16fa1785921" providerId="LiveId" clId="{33F32BBD-F384-5180-A48B-EBDC93943B01}" dt="2026-04-02T07:29:37.749" v="1274" actId="27636"/>
      <pc:docMkLst>
        <pc:docMk/>
      </pc:docMkLst>
      <pc:sldChg chg="delSp modSp mod">
        <pc:chgData name="Noritsuna Imamura" userId="5b2da16fa1785921" providerId="LiveId" clId="{33F32BBD-F384-5180-A48B-EBDC93943B01}" dt="2026-04-02T07:25:44.560" v="1131" actId="20577"/>
        <pc:sldMkLst>
          <pc:docMk/>
          <pc:sldMk cId="342297171" sldId="260"/>
        </pc:sldMkLst>
        <pc:spChg chg="mod">
          <ac:chgData name="Noritsuna Imamura" userId="5b2da16fa1785921" providerId="LiveId" clId="{33F32BBD-F384-5180-A48B-EBDC93943B01}" dt="2026-04-02T07:25:44.560" v="1131" actId="20577"/>
          <ac:spMkLst>
            <pc:docMk/>
            <pc:sldMk cId="342297171" sldId="260"/>
            <ac:spMk id="2" creationId="{5BC69766-D1A0-23A8-F7AF-018E4E4C0EEB}"/>
          </ac:spMkLst>
        </pc:spChg>
        <pc:spChg chg="mod">
          <ac:chgData name="Noritsuna Imamura" userId="5b2da16fa1785921" providerId="LiveId" clId="{33F32BBD-F384-5180-A48B-EBDC93943B01}" dt="2026-04-02T07:20:48.522" v="708" actId="20577"/>
          <ac:spMkLst>
            <pc:docMk/>
            <pc:sldMk cId="342297171" sldId="260"/>
            <ac:spMk id="3" creationId="{9736A78A-B189-2E78-BB3D-1E6DE386C223}"/>
          </ac:spMkLst>
        </pc:spChg>
        <pc:picChg chg="del">
          <ac:chgData name="Noritsuna Imamura" userId="5b2da16fa1785921" providerId="LiveId" clId="{33F32BBD-F384-5180-A48B-EBDC93943B01}" dt="2026-04-02T07:17:37.111" v="390" actId="478"/>
          <ac:picMkLst>
            <pc:docMk/>
            <pc:sldMk cId="342297171" sldId="260"/>
            <ac:picMk id="4" creationId="{AB689A2B-1AFB-3E97-EC70-DE9A551965FE}"/>
          </ac:picMkLst>
        </pc:picChg>
        <pc:picChg chg="del">
          <ac:chgData name="Noritsuna Imamura" userId="5b2da16fa1785921" providerId="LiveId" clId="{33F32BBD-F384-5180-A48B-EBDC93943B01}" dt="2026-04-02T07:17:38.698" v="391" actId="478"/>
          <ac:picMkLst>
            <pc:docMk/>
            <pc:sldMk cId="342297171" sldId="260"/>
            <ac:picMk id="1026" creationId="{F99313F0-BB29-6A60-4B05-CE531D35904F}"/>
          </ac:picMkLst>
        </pc:picChg>
      </pc:sldChg>
      <pc:sldChg chg="modSp mod">
        <pc:chgData name="Noritsuna Imamura" userId="5b2da16fa1785921" providerId="LiveId" clId="{33F32BBD-F384-5180-A48B-EBDC93943B01}" dt="2026-04-02T07:14:29.224" v="302" actId="20577"/>
        <pc:sldMkLst>
          <pc:docMk/>
          <pc:sldMk cId="154660389" sldId="316"/>
        </pc:sldMkLst>
        <pc:spChg chg="mod">
          <ac:chgData name="Noritsuna Imamura" userId="5b2da16fa1785921" providerId="LiveId" clId="{33F32BBD-F384-5180-A48B-EBDC93943B01}" dt="2026-04-02T07:14:29.224" v="302" actId="20577"/>
          <ac:spMkLst>
            <pc:docMk/>
            <pc:sldMk cId="154660389" sldId="316"/>
            <ac:spMk id="262" creationId="{00000000-0000-0000-0000-000000000000}"/>
          </ac:spMkLst>
        </pc:spChg>
      </pc:sldChg>
      <pc:sldChg chg="modSp mod">
        <pc:chgData name="Noritsuna Imamura" userId="5b2da16fa1785921" providerId="LiveId" clId="{33F32BBD-F384-5180-A48B-EBDC93943B01}" dt="2026-04-02T07:14:08.542" v="296" actId="20577"/>
        <pc:sldMkLst>
          <pc:docMk/>
          <pc:sldMk cId="2541329781" sldId="4417"/>
        </pc:sldMkLst>
        <pc:spChg chg="mod">
          <ac:chgData name="Noritsuna Imamura" userId="5b2da16fa1785921" providerId="LiveId" clId="{33F32BBD-F384-5180-A48B-EBDC93943B01}" dt="2026-04-02T07:14:08.542" v="296" actId="20577"/>
          <ac:spMkLst>
            <pc:docMk/>
            <pc:sldMk cId="2541329781" sldId="4417"/>
            <ac:spMk id="4" creationId="{0169A429-00D1-E2C5-9ED9-1BE3F92E12F3}"/>
          </ac:spMkLst>
        </pc:spChg>
      </pc:sldChg>
      <pc:sldChg chg="modSp mod">
        <pc:chgData name="Noritsuna Imamura" userId="5b2da16fa1785921" providerId="LiveId" clId="{33F32BBD-F384-5180-A48B-EBDC93943B01}" dt="2026-04-02T07:12:54.077" v="192" actId="20577"/>
        <pc:sldMkLst>
          <pc:docMk/>
          <pc:sldMk cId="2688144880" sldId="4484"/>
        </pc:sldMkLst>
        <pc:spChg chg="mod">
          <ac:chgData name="Noritsuna Imamura" userId="5b2da16fa1785921" providerId="LiveId" clId="{33F32BBD-F384-5180-A48B-EBDC93943B01}" dt="2026-04-02T07:12:54.077" v="192" actId="20577"/>
          <ac:spMkLst>
            <pc:docMk/>
            <pc:sldMk cId="2688144880" sldId="4484"/>
            <ac:spMk id="5" creationId="{DEC8EF22-A8F7-090E-5E32-6C33286A0B61}"/>
          </ac:spMkLst>
        </pc:spChg>
      </pc:sldChg>
      <pc:sldChg chg="modSp mod">
        <pc:chgData name="Noritsuna Imamura" userId="5b2da16fa1785921" providerId="LiveId" clId="{33F32BBD-F384-5180-A48B-EBDC93943B01}" dt="2026-04-02T07:25:23.382" v="1126" actId="20577"/>
        <pc:sldMkLst>
          <pc:docMk/>
          <pc:sldMk cId="2832259459" sldId="4523"/>
        </pc:sldMkLst>
        <pc:spChg chg="mod">
          <ac:chgData name="Noritsuna Imamura" userId="5b2da16fa1785921" providerId="LiveId" clId="{33F32BBD-F384-5180-A48B-EBDC93943B01}" dt="2026-04-02T07:25:23.382" v="1126" actId="20577"/>
          <ac:spMkLst>
            <pc:docMk/>
            <pc:sldMk cId="2832259459" sldId="4523"/>
            <ac:spMk id="3" creationId="{162D0F08-09F3-93CC-65A1-E069F7774D43}"/>
          </ac:spMkLst>
        </pc:spChg>
      </pc:sldChg>
      <pc:sldChg chg="addSp delSp modSp mod">
        <pc:chgData name="Noritsuna Imamura" userId="5b2da16fa1785921" providerId="LiveId" clId="{33F32BBD-F384-5180-A48B-EBDC93943B01}" dt="2026-04-02T07:29:37.749" v="1274" actId="27636"/>
        <pc:sldMkLst>
          <pc:docMk/>
          <pc:sldMk cId="2835567474" sldId="4533"/>
        </pc:sldMkLst>
        <pc:spChg chg="mod">
          <ac:chgData name="Noritsuna Imamura" userId="5b2da16fa1785921" providerId="LiveId" clId="{33F32BBD-F384-5180-A48B-EBDC93943B01}" dt="2026-04-02T07:29:11.087" v="1242" actId="20577"/>
          <ac:spMkLst>
            <pc:docMk/>
            <pc:sldMk cId="2835567474" sldId="4533"/>
            <ac:spMk id="2" creationId="{54C3E9EA-F022-0814-4FB0-8C6E619A89F3}"/>
          </ac:spMkLst>
        </pc:spChg>
        <pc:spChg chg="mod">
          <ac:chgData name="Noritsuna Imamura" userId="5b2da16fa1785921" providerId="LiveId" clId="{33F32BBD-F384-5180-A48B-EBDC93943B01}" dt="2026-04-02T07:29:37.749" v="1274" actId="27636"/>
          <ac:spMkLst>
            <pc:docMk/>
            <pc:sldMk cId="2835567474" sldId="4533"/>
            <ac:spMk id="3" creationId="{F10FCEF3-9B88-4FD5-5171-FE8D3F549587}"/>
          </ac:spMkLst>
        </pc:spChg>
        <pc:picChg chg="del">
          <ac:chgData name="Noritsuna Imamura" userId="5b2da16fa1785921" providerId="LiveId" clId="{33F32BBD-F384-5180-A48B-EBDC93943B01}" dt="2026-04-02T07:25:53.154" v="1132" actId="478"/>
          <ac:picMkLst>
            <pc:docMk/>
            <pc:sldMk cId="2835567474" sldId="4533"/>
            <ac:picMk id="4" creationId="{47273FDD-0322-9501-979B-7E56C70E5390}"/>
          </ac:picMkLst>
        </pc:picChg>
        <pc:picChg chg="add mod">
          <ac:chgData name="Noritsuna Imamura" userId="5b2da16fa1785921" providerId="LiveId" clId="{33F32BBD-F384-5180-A48B-EBDC93943B01}" dt="2026-04-02T07:27:10.039" v="1196" actId="1076"/>
          <ac:picMkLst>
            <pc:docMk/>
            <pc:sldMk cId="2835567474" sldId="4533"/>
            <ac:picMk id="6" creationId="{E62031DA-E64F-0E84-D31D-1A0F02DF13A7}"/>
          </ac:picMkLst>
        </pc:picChg>
      </pc:sldChg>
      <pc:sldChg chg="modSp mod">
        <pc:chgData name="Noritsuna Imamura" userId="5b2da16fa1785921" providerId="LiveId" clId="{33F32BBD-F384-5180-A48B-EBDC93943B01}" dt="2026-04-02T07:17:00.521" v="363" actId="20577"/>
        <pc:sldMkLst>
          <pc:docMk/>
          <pc:sldMk cId="3028097871" sldId="4565"/>
        </pc:sldMkLst>
        <pc:spChg chg="mod">
          <ac:chgData name="Noritsuna Imamura" userId="5b2da16fa1785921" providerId="LiveId" clId="{33F32BBD-F384-5180-A48B-EBDC93943B01}" dt="2026-04-02T07:17:00.521" v="363" actId="20577"/>
          <ac:spMkLst>
            <pc:docMk/>
            <pc:sldMk cId="3028097871" sldId="4565"/>
            <ac:spMk id="262" creationId="{7B16CF63-AB7A-4081-8905-E9F8AA19EE50}"/>
          </ac:spMkLst>
        </pc:spChg>
      </pc:sldChg>
      <pc:sldChg chg="addSp delSp modSp add mod">
        <pc:chgData name="Noritsuna Imamura" userId="5b2da16fa1785921" providerId="LiveId" clId="{33F32BBD-F384-5180-A48B-EBDC93943B01}" dt="2026-04-02T07:16:35.280" v="357" actId="1036"/>
        <pc:sldMkLst>
          <pc:docMk/>
          <pc:sldMk cId="464035648" sldId="4575"/>
        </pc:sldMkLst>
        <pc:spChg chg="mod">
          <ac:chgData name="Noritsuna Imamura" userId="5b2da16fa1785921" providerId="LiveId" clId="{33F32BBD-F384-5180-A48B-EBDC93943B01}" dt="2026-04-02T07:15:16.538" v="346" actId="20577"/>
          <ac:spMkLst>
            <pc:docMk/>
            <pc:sldMk cId="464035648" sldId="4575"/>
            <ac:spMk id="2" creationId="{BD453B9A-4011-4F20-A5E0-930A615AF66F}"/>
          </ac:spMkLst>
        </pc:spChg>
        <pc:spChg chg="mod">
          <ac:chgData name="Noritsuna Imamura" userId="5b2da16fa1785921" providerId="LiveId" clId="{33F32BBD-F384-5180-A48B-EBDC93943B01}" dt="2026-04-02T07:15:01.785" v="332" actId="20577"/>
          <ac:spMkLst>
            <pc:docMk/>
            <pc:sldMk cId="464035648" sldId="4575"/>
            <ac:spMk id="3" creationId="{ED2DE594-8B19-1340-5512-68CDFDA39E86}"/>
          </ac:spMkLst>
        </pc:spChg>
        <pc:spChg chg="mod">
          <ac:chgData name="Noritsuna Imamura" userId="5b2da16fa1785921" providerId="LiveId" clId="{33F32BBD-F384-5180-A48B-EBDC93943B01}" dt="2026-04-02T07:15:12.560" v="344" actId="20577"/>
          <ac:spMkLst>
            <pc:docMk/>
            <pc:sldMk cId="464035648" sldId="4575"/>
            <ac:spMk id="12" creationId="{7A762A13-6211-98D3-73F3-EC48D09F9ADB}"/>
          </ac:spMkLst>
        </pc:spChg>
        <pc:picChg chg="add mod">
          <ac:chgData name="Noritsuna Imamura" userId="5b2da16fa1785921" providerId="LiveId" clId="{33F32BBD-F384-5180-A48B-EBDC93943B01}" dt="2026-04-02T07:16:35.280" v="357" actId="1036"/>
          <ac:picMkLst>
            <pc:docMk/>
            <pc:sldMk cId="464035648" sldId="4575"/>
            <ac:picMk id="7" creationId="{AF520C9E-22F5-A9D0-1A33-7093C4888183}"/>
          </ac:picMkLst>
        </pc:picChg>
        <pc:picChg chg="del">
          <ac:chgData name="Noritsuna Imamura" userId="5b2da16fa1785921" providerId="LiveId" clId="{33F32BBD-F384-5180-A48B-EBDC93943B01}" dt="2026-04-02T07:14:48.303" v="304" actId="478"/>
          <ac:picMkLst>
            <pc:docMk/>
            <pc:sldMk cId="464035648" sldId="4575"/>
            <ac:picMk id="1026" creationId="{5C270CC2-DDE1-AA6E-9E07-DE5F6AC7B608}"/>
          </ac:picMkLst>
        </pc:picChg>
      </pc:sldChg>
      <pc:sldChg chg="add del">
        <pc:chgData name="Noritsuna Imamura" userId="5b2da16fa1785921" providerId="LiveId" clId="{33F32BBD-F384-5180-A48B-EBDC93943B01}" dt="2026-04-02T07:17:26.623" v="365" actId="2696"/>
        <pc:sldMkLst>
          <pc:docMk/>
          <pc:sldMk cId="3168050051" sldId="45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21326-0080-475F-B3A7-C8B8FA1FF850}" type="datetimeFigureOut">
              <a:rPr kumimoji="1" lang="ja-JP" altLang="en-US" smtClean="0"/>
              <a:t>2026/4/2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622CD-9DB7-4903-8997-52FC5A06B5C7}" type="slidenum">
              <a:rPr kumimoji="1" lang="ja-JP" altLang="en-US" smtClean="0"/>
              <a:t>‹#›</a:t>
            </a:fld>
            <a:endParaRPr kumimoji="1" lang="ja-JP" altLang="en-US"/>
          </a:p>
        </p:txBody>
      </p:sp>
    </p:spTree>
    <p:extLst>
      <p:ext uri="{BB962C8B-B14F-4D97-AF65-F5344CB8AC3E}">
        <p14:creationId xmlns:p14="http://schemas.microsoft.com/office/powerpoint/2010/main" val="21054670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38cab7e9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38cab7e9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869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03ADBFD-3845-4B2C-B796-730EDA869090}" type="slidenum">
              <a:rPr kumimoji="1" lang="ja-JP" altLang="en-US" smtClean="0"/>
              <a:t>32</a:t>
            </a:fld>
            <a:endParaRPr kumimoji="1" lang="ja-JP" altLang="en-US"/>
          </a:p>
        </p:txBody>
      </p:sp>
    </p:spTree>
    <p:extLst>
      <p:ext uri="{BB962C8B-B14F-4D97-AF65-F5344CB8AC3E}">
        <p14:creationId xmlns:p14="http://schemas.microsoft.com/office/powerpoint/2010/main" val="3717558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1324F1-0AFF-4DFE-8E05-F49435F38944}" type="slidenum">
              <a:rPr kumimoji="1" lang="ja-JP" altLang="en-US" smtClean="0"/>
              <a:t>37</a:t>
            </a:fld>
            <a:endParaRPr kumimoji="1" lang="ja-JP" altLang="en-US"/>
          </a:p>
        </p:txBody>
      </p:sp>
    </p:spTree>
    <p:extLst>
      <p:ext uri="{BB962C8B-B14F-4D97-AF65-F5344CB8AC3E}">
        <p14:creationId xmlns:p14="http://schemas.microsoft.com/office/powerpoint/2010/main" val="584653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a:extLst>
            <a:ext uri="{FF2B5EF4-FFF2-40B4-BE49-F238E27FC236}">
              <a16:creationId xmlns:a16="http://schemas.microsoft.com/office/drawing/2014/main" id="{54D8969B-3D09-1DA6-17B4-52516647117D}"/>
            </a:ext>
          </a:extLst>
        </p:cNvPr>
        <p:cNvGrpSpPr/>
        <p:nvPr/>
      </p:nvGrpSpPr>
      <p:grpSpPr>
        <a:xfrm>
          <a:off x="0" y="0"/>
          <a:ext cx="0" cy="0"/>
          <a:chOff x="0" y="0"/>
          <a:chExt cx="0" cy="0"/>
        </a:xfrm>
      </p:grpSpPr>
      <p:sp>
        <p:nvSpPr>
          <p:cNvPr id="259" name="Google Shape;259;g238cab7e970_0_397:notes">
            <a:extLst>
              <a:ext uri="{FF2B5EF4-FFF2-40B4-BE49-F238E27FC236}">
                <a16:creationId xmlns:a16="http://schemas.microsoft.com/office/drawing/2014/main" id="{B3500AD1-D446-9DE3-CFB9-6FB7225162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38cab7e970_0_397:notes">
            <a:extLst>
              <a:ext uri="{FF2B5EF4-FFF2-40B4-BE49-F238E27FC236}">
                <a16:creationId xmlns:a16="http://schemas.microsoft.com/office/drawing/2014/main" id="{DE460BD0-19DC-98B9-96DF-135599A454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532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38cab7e97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38cab7e97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ja-JP" dirty="0"/>
              <a:t>Google</a:t>
            </a:r>
            <a:r>
              <a:rPr lang="ja-JP" altLang="en-US" dirty="0"/>
              <a:t>がやっているシリコンを製作するサービスがある。</a:t>
            </a:r>
            <a:r>
              <a:rPr lang="en-US" altLang="ja-JP" dirty="0" err="1"/>
              <a:t>OpenMPW</a:t>
            </a:r>
            <a:r>
              <a:rPr lang="ja-JP" altLang="en-US" dirty="0"/>
              <a:t>やオープンシリコンなどと呼ばれています。</a:t>
            </a:r>
            <a:endParaRPr lang="en-US" altLang="ja-JP" dirty="0"/>
          </a:p>
          <a:p>
            <a:pPr marL="0" lvl="0" indent="0" algn="l" rtl="0">
              <a:spcBef>
                <a:spcPts val="0"/>
              </a:spcBef>
              <a:spcAft>
                <a:spcPts val="0"/>
              </a:spcAft>
              <a:buNone/>
            </a:pPr>
            <a:r>
              <a:rPr lang="ja-JP" altLang="en-US" dirty="0"/>
              <a:t>では、どんなサービスかというと、</a:t>
            </a:r>
            <a:endParaRPr dirty="0"/>
          </a:p>
        </p:txBody>
      </p:sp>
    </p:spTree>
    <p:extLst>
      <p:ext uri="{BB962C8B-B14F-4D97-AF65-F5344CB8AC3E}">
        <p14:creationId xmlns:p14="http://schemas.microsoft.com/office/powerpoint/2010/main" val="3242990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a:extLst>
            <a:ext uri="{FF2B5EF4-FFF2-40B4-BE49-F238E27FC236}">
              <a16:creationId xmlns:a16="http://schemas.microsoft.com/office/drawing/2014/main" id="{07554459-01F6-D4C1-9BDF-98FE40909672}"/>
            </a:ext>
          </a:extLst>
        </p:cNvPr>
        <p:cNvGrpSpPr/>
        <p:nvPr/>
      </p:nvGrpSpPr>
      <p:grpSpPr>
        <a:xfrm>
          <a:off x="0" y="0"/>
          <a:ext cx="0" cy="0"/>
          <a:chOff x="0" y="0"/>
          <a:chExt cx="0" cy="0"/>
        </a:xfrm>
      </p:grpSpPr>
      <p:sp>
        <p:nvSpPr>
          <p:cNvPr id="221" name="Google Shape;221;g238cab7e970_0_0:notes">
            <a:extLst>
              <a:ext uri="{FF2B5EF4-FFF2-40B4-BE49-F238E27FC236}">
                <a16:creationId xmlns:a16="http://schemas.microsoft.com/office/drawing/2014/main" id="{8C3415E5-E535-696E-4100-B74B29C41D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38cab7e970_0_0:notes">
            <a:extLst>
              <a:ext uri="{FF2B5EF4-FFF2-40B4-BE49-F238E27FC236}">
                <a16:creationId xmlns:a16="http://schemas.microsoft.com/office/drawing/2014/main" id="{8D83ADC2-346B-DDF0-04C2-2AF4099A4A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445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読ませる気はない。</a:t>
            </a:r>
            <a:endParaRPr kumimoji="1" lang="en-US" altLang="ja-JP" dirty="0"/>
          </a:p>
          <a:p>
            <a:r>
              <a:rPr kumimoji="1" lang="ja-JP" altLang="en-US" dirty="0"/>
              <a:t>医師会じゃないよ！</a:t>
            </a:r>
          </a:p>
        </p:txBody>
      </p:sp>
      <p:sp>
        <p:nvSpPr>
          <p:cNvPr id="4" name="スライド番号プレースホルダー 3"/>
          <p:cNvSpPr>
            <a:spLocks noGrp="1"/>
          </p:cNvSpPr>
          <p:nvPr>
            <p:ph type="sldNum" sz="quarter" idx="5"/>
          </p:nvPr>
        </p:nvSpPr>
        <p:spPr/>
        <p:txBody>
          <a:bodyPr/>
          <a:lstStyle/>
          <a:p>
            <a:fld id="{203ADBFD-3845-4B2C-B796-730EDA869090}" type="slidenum">
              <a:rPr kumimoji="1" lang="ja-JP" altLang="en-US" smtClean="0"/>
              <a:t>10</a:t>
            </a:fld>
            <a:endParaRPr kumimoji="1" lang="ja-JP" altLang="en-US"/>
          </a:p>
        </p:txBody>
      </p:sp>
    </p:spTree>
    <p:extLst>
      <p:ext uri="{BB962C8B-B14F-4D97-AF65-F5344CB8AC3E}">
        <p14:creationId xmlns:p14="http://schemas.microsoft.com/office/powerpoint/2010/main" val="100322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38cab7e970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38cab7e970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なんでこんなことになったのか？というと・・・</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ラピダスさんとか話題ですけど、</a:t>
            </a:r>
            <a:r>
              <a:rPr kumimoji="1" lang="en-US" altLang="ja-JP" dirty="0"/>
              <a:t>OSS</a:t>
            </a:r>
            <a:r>
              <a:rPr kumimoji="1" lang="ja-JP" altLang="en-US" dirty="0"/>
              <a:t>の人間として、別のアプローチで半導体の世界を変えたい！ってことです。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ってことでやっているのが、</a:t>
            </a:r>
            <a:r>
              <a:rPr kumimoji="1" lang="en-US" altLang="ja-JP" dirty="0"/>
              <a:t>ISHI</a:t>
            </a:r>
            <a:r>
              <a:rPr kumimoji="1" lang="ja-JP" altLang="en-US" dirty="0"/>
              <a:t>会です。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11740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38cab7e970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38cab7e970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9643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a:extLst>
            <a:ext uri="{FF2B5EF4-FFF2-40B4-BE49-F238E27FC236}">
              <a16:creationId xmlns:a16="http://schemas.microsoft.com/office/drawing/2014/main" id="{C3138557-976A-68D8-358F-E1B27085A9DD}"/>
            </a:ext>
          </a:extLst>
        </p:cNvPr>
        <p:cNvGrpSpPr/>
        <p:nvPr/>
      </p:nvGrpSpPr>
      <p:grpSpPr>
        <a:xfrm>
          <a:off x="0" y="0"/>
          <a:ext cx="0" cy="0"/>
          <a:chOff x="0" y="0"/>
          <a:chExt cx="0" cy="0"/>
        </a:xfrm>
      </p:grpSpPr>
      <p:sp>
        <p:nvSpPr>
          <p:cNvPr id="221" name="Google Shape;221;g238cab7e970_0_0:notes">
            <a:extLst>
              <a:ext uri="{FF2B5EF4-FFF2-40B4-BE49-F238E27FC236}">
                <a16:creationId xmlns:a16="http://schemas.microsoft.com/office/drawing/2014/main" id="{2B1FD215-A171-9CF2-102A-52EFC28249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38cab7e970_0_0:notes">
            <a:extLst>
              <a:ext uri="{FF2B5EF4-FFF2-40B4-BE49-F238E27FC236}">
                <a16:creationId xmlns:a16="http://schemas.microsoft.com/office/drawing/2014/main" id="{9AFD2C28-985F-BA4A-AC4C-5942680D6F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0606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IEEE</a:t>
            </a:r>
            <a:r>
              <a:rPr kumimoji="1" lang="ja-JP" altLang="en-US" dirty="0"/>
              <a:t>が主催の半導体設計コンテスト。</a:t>
            </a:r>
            <a:endParaRPr kumimoji="1" lang="en-US" altLang="ja-JP" dirty="0"/>
          </a:p>
          <a:p>
            <a:r>
              <a:rPr kumimoji="1" lang="ja-JP" altLang="en-US" dirty="0"/>
              <a:t>何かの半導体を期間内に設計して、製造することが目的。</a:t>
            </a:r>
            <a:endParaRPr kumimoji="1" lang="en-US" altLang="ja-JP" dirty="0"/>
          </a:p>
          <a:p>
            <a:r>
              <a:rPr kumimoji="1" lang="ja-JP" altLang="en-US" dirty="0"/>
              <a:t>だいたい、国か大学単位に参加している。</a:t>
            </a:r>
          </a:p>
        </p:txBody>
      </p:sp>
      <p:sp>
        <p:nvSpPr>
          <p:cNvPr id="4" name="スライド番号プレースホルダー 3"/>
          <p:cNvSpPr>
            <a:spLocks noGrp="1"/>
          </p:cNvSpPr>
          <p:nvPr>
            <p:ph type="sldNum" sz="quarter" idx="5"/>
          </p:nvPr>
        </p:nvSpPr>
        <p:spPr/>
        <p:txBody>
          <a:bodyPr/>
          <a:lstStyle/>
          <a:p>
            <a:fld id="{203ADBFD-3845-4B2C-B796-730EDA869090}" type="slidenum">
              <a:rPr kumimoji="1" lang="ja-JP" altLang="en-US" smtClean="0"/>
              <a:t>22</a:t>
            </a:fld>
            <a:endParaRPr kumimoji="1" lang="ja-JP" altLang="en-US"/>
          </a:p>
        </p:txBody>
      </p:sp>
    </p:spTree>
    <p:extLst>
      <p:ext uri="{BB962C8B-B14F-4D97-AF65-F5344CB8AC3E}">
        <p14:creationId xmlns:p14="http://schemas.microsoft.com/office/powerpoint/2010/main" val="1149080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今年の目標は、大きく、</a:t>
            </a:r>
            <a:r>
              <a:rPr kumimoji="1" lang="en-US" altLang="ja-JP" dirty="0"/>
              <a:t>AnalogDiscovery2</a:t>
            </a:r>
            <a:r>
              <a:rPr kumimoji="1" lang="ja-JP" altLang="en-US" dirty="0"/>
              <a:t>をチップ化しちゃいましょうという目標。</a:t>
            </a:r>
            <a:endParaRPr kumimoji="1" lang="en-US" altLang="ja-JP" dirty="0"/>
          </a:p>
          <a:p>
            <a:r>
              <a:rPr kumimoji="1" lang="ja-JP" altLang="en-US" dirty="0"/>
              <a:t>これを機能単位で、各チームが作っていく感じです。</a:t>
            </a:r>
          </a:p>
        </p:txBody>
      </p:sp>
      <p:sp>
        <p:nvSpPr>
          <p:cNvPr id="4" name="スライド番号プレースホルダー 3"/>
          <p:cNvSpPr>
            <a:spLocks noGrp="1"/>
          </p:cNvSpPr>
          <p:nvPr>
            <p:ph type="sldNum" sz="quarter" idx="5"/>
          </p:nvPr>
        </p:nvSpPr>
        <p:spPr/>
        <p:txBody>
          <a:bodyPr/>
          <a:lstStyle/>
          <a:p>
            <a:fld id="{203ADBFD-3845-4B2C-B796-730EDA869090}" type="slidenum">
              <a:rPr kumimoji="1" lang="ja-JP" altLang="en-US" smtClean="0"/>
              <a:t>23</a:t>
            </a:fld>
            <a:endParaRPr kumimoji="1" lang="ja-JP" altLang="en-US"/>
          </a:p>
        </p:txBody>
      </p:sp>
    </p:spTree>
    <p:extLst>
      <p:ext uri="{BB962C8B-B14F-4D97-AF65-F5344CB8AC3E}">
        <p14:creationId xmlns:p14="http://schemas.microsoft.com/office/powerpoint/2010/main" val="852224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C93F5D-5A8F-FDB8-2312-7C365AD8B8E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3FEFC5D-E911-2492-EBF4-7C560C935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D3B3258-3956-C471-1ADB-DB8BF6962114}"/>
              </a:ext>
            </a:extLst>
          </p:cNvPr>
          <p:cNvSpPr>
            <a:spLocks noGrp="1"/>
          </p:cNvSpPr>
          <p:nvPr>
            <p:ph type="dt" sz="half" idx="10"/>
          </p:nvPr>
        </p:nvSpPr>
        <p:spPr/>
        <p:txBody>
          <a:bodyPr/>
          <a:lstStyle/>
          <a:p>
            <a:fld id="{6038B33F-4E30-40CF-8982-DA02651F1878}" type="datetimeFigureOut">
              <a:rPr kumimoji="1" lang="ja-JP" altLang="en-US" smtClean="0"/>
              <a:t>2026/4/2</a:t>
            </a:fld>
            <a:endParaRPr kumimoji="1" lang="ja-JP" altLang="en-US"/>
          </a:p>
        </p:txBody>
      </p:sp>
      <p:sp>
        <p:nvSpPr>
          <p:cNvPr id="5" name="フッター プレースホルダー 4">
            <a:extLst>
              <a:ext uri="{FF2B5EF4-FFF2-40B4-BE49-F238E27FC236}">
                <a16:creationId xmlns:a16="http://schemas.microsoft.com/office/drawing/2014/main" id="{592FA95B-9B52-9CD7-0253-D859773DEF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B22BE04-F456-2AE2-4548-B04DECF62EAD}"/>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400235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257FDA-8B10-4222-3F59-DAB8A187DA5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E2089F2-3262-40ED-F06D-E1517651639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9F5A08-024F-5D32-D108-70A8B5686917}"/>
              </a:ext>
            </a:extLst>
          </p:cNvPr>
          <p:cNvSpPr>
            <a:spLocks noGrp="1"/>
          </p:cNvSpPr>
          <p:nvPr>
            <p:ph type="dt" sz="half" idx="10"/>
          </p:nvPr>
        </p:nvSpPr>
        <p:spPr/>
        <p:txBody>
          <a:bodyPr/>
          <a:lstStyle/>
          <a:p>
            <a:fld id="{6038B33F-4E30-40CF-8982-DA02651F1878}" type="datetimeFigureOut">
              <a:rPr kumimoji="1" lang="ja-JP" altLang="en-US" smtClean="0"/>
              <a:t>2026/4/2</a:t>
            </a:fld>
            <a:endParaRPr kumimoji="1" lang="ja-JP" altLang="en-US"/>
          </a:p>
        </p:txBody>
      </p:sp>
      <p:sp>
        <p:nvSpPr>
          <p:cNvPr id="5" name="フッター プレースホルダー 4">
            <a:extLst>
              <a:ext uri="{FF2B5EF4-FFF2-40B4-BE49-F238E27FC236}">
                <a16:creationId xmlns:a16="http://schemas.microsoft.com/office/drawing/2014/main" id="{FE90CA08-2B2E-4DB2-C52F-6891A4D299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8F03D2-F662-D11F-B767-105EA4B8D4D3}"/>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1302184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3D17F1B-6923-610E-A2F0-00E67DDF971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FEFECBA-16C2-120C-7835-BFE59680600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DC56837-B10D-939E-7AF1-0F15E10B0593}"/>
              </a:ext>
            </a:extLst>
          </p:cNvPr>
          <p:cNvSpPr>
            <a:spLocks noGrp="1"/>
          </p:cNvSpPr>
          <p:nvPr>
            <p:ph type="dt" sz="half" idx="10"/>
          </p:nvPr>
        </p:nvSpPr>
        <p:spPr/>
        <p:txBody>
          <a:bodyPr/>
          <a:lstStyle/>
          <a:p>
            <a:fld id="{6038B33F-4E30-40CF-8982-DA02651F1878}" type="datetimeFigureOut">
              <a:rPr kumimoji="1" lang="ja-JP" altLang="en-US" smtClean="0"/>
              <a:t>2026/4/2</a:t>
            </a:fld>
            <a:endParaRPr kumimoji="1" lang="ja-JP" altLang="en-US"/>
          </a:p>
        </p:txBody>
      </p:sp>
      <p:sp>
        <p:nvSpPr>
          <p:cNvPr id="5" name="フッター プレースホルダー 4">
            <a:extLst>
              <a:ext uri="{FF2B5EF4-FFF2-40B4-BE49-F238E27FC236}">
                <a16:creationId xmlns:a16="http://schemas.microsoft.com/office/drawing/2014/main" id="{C8400E88-F4FB-BA69-F430-2AAEFF66AC6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FA45F3F-E688-8178-C24F-80B282347306}"/>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2277533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089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FAF400-16E7-E995-08C1-2C0218762E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63EBF62-8C7A-7C59-44A8-8823C46B983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DC12D1F-438B-987B-0E13-209BF4756154}"/>
              </a:ext>
            </a:extLst>
          </p:cNvPr>
          <p:cNvSpPr>
            <a:spLocks noGrp="1"/>
          </p:cNvSpPr>
          <p:nvPr>
            <p:ph type="dt" sz="half" idx="10"/>
          </p:nvPr>
        </p:nvSpPr>
        <p:spPr/>
        <p:txBody>
          <a:bodyPr/>
          <a:lstStyle/>
          <a:p>
            <a:fld id="{6038B33F-4E30-40CF-8982-DA02651F1878}" type="datetimeFigureOut">
              <a:rPr kumimoji="1" lang="ja-JP" altLang="en-US" smtClean="0"/>
              <a:t>2026/4/2</a:t>
            </a:fld>
            <a:endParaRPr kumimoji="1" lang="ja-JP" altLang="en-US"/>
          </a:p>
        </p:txBody>
      </p:sp>
      <p:sp>
        <p:nvSpPr>
          <p:cNvPr id="5" name="フッター プレースホルダー 4">
            <a:extLst>
              <a:ext uri="{FF2B5EF4-FFF2-40B4-BE49-F238E27FC236}">
                <a16:creationId xmlns:a16="http://schemas.microsoft.com/office/drawing/2014/main" id="{2F3850D2-C198-C3DE-5F3E-A90C2CDBAC7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CFAF48-9A80-07F4-6313-B54A98BC9D25}"/>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421330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17D37A-2BED-2A6D-3DC1-3366B2B98CB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29E5F7D-DDFE-F9E4-DD54-378E23232F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4746527-D040-5443-0177-6E40053F588C}"/>
              </a:ext>
            </a:extLst>
          </p:cNvPr>
          <p:cNvSpPr>
            <a:spLocks noGrp="1"/>
          </p:cNvSpPr>
          <p:nvPr>
            <p:ph type="dt" sz="half" idx="10"/>
          </p:nvPr>
        </p:nvSpPr>
        <p:spPr/>
        <p:txBody>
          <a:bodyPr/>
          <a:lstStyle/>
          <a:p>
            <a:fld id="{6038B33F-4E30-40CF-8982-DA02651F1878}" type="datetimeFigureOut">
              <a:rPr kumimoji="1" lang="ja-JP" altLang="en-US" smtClean="0"/>
              <a:t>2026/4/2</a:t>
            </a:fld>
            <a:endParaRPr kumimoji="1" lang="ja-JP" altLang="en-US"/>
          </a:p>
        </p:txBody>
      </p:sp>
      <p:sp>
        <p:nvSpPr>
          <p:cNvPr id="5" name="フッター プレースホルダー 4">
            <a:extLst>
              <a:ext uri="{FF2B5EF4-FFF2-40B4-BE49-F238E27FC236}">
                <a16:creationId xmlns:a16="http://schemas.microsoft.com/office/drawing/2014/main" id="{B0D0907D-4C21-8883-E947-6448A26623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7463B1-60A0-C6E4-E841-3B19AA77BCFC}"/>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360314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159964-01BF-57FB-1CC0-19C0CC158ED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02D120-064F-01CF-5AFC-13C874239B1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6FE018C-6A77-5633-B8D9-D6CDFFCB4E6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BF5BCDA-9627-B7A3-BEA8-BD42F6A58C91}"/>
              </a:ext>
            </a:extLst>
          </p:cNvPr>
          <p:cNvSpPr>
            <a:spLocks noGrp="1"/>
          </p:cNvSpPr>
          <p:nvPr>
            <p:ph type="dt" sz="half" idx="10"/>
          </p:nvPr>
        </p:nvSpPr>
        <p:spPr/>
        <p:txBody>
          <a:bodyPr/>
          <a:lstStyle/>
          <a:p>
            <a:fld id="{6038B33F-4E30-40CF-8982-DA02651F1878}" type="datetimeFigureOut">
              <a:rPr kumimoji="1" lang="ja-JP" altLang="en-US" smtClean="0"/>
              <a:t>2026/4/2</a:t>
            </a:fld>
            <a:endParaRPr kumimoji="1" lang="ja-JP" altLang="en-US"/>
          </a:p>
        </p:txBody>
      </p:sp>
      <p:sp>
        <p:nvSpPr>
          <p:cNvPr id="6" name="フッター プレースホルダー 5">
            <a:extLst>
              <a:ext uri="{FF2B5EF4-FFF2-40B4-BE49-F238E27FC236}">
                <a16:creationId xmlns:a16="http://schemas.microsoft.com/office/drawing/2014/main" id="{5E46805F-154A-1405-1304-7A49F1C3258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D934C6-63F5-13B4-C47C-FE75C55E31A1}"/>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1714589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BF59BD-743C-1A3C-1E06-EC0400A6886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3F6E40B-496A-6A6B-A7C4-CF7C222CA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288F5C6-F0BB-14AC-664D-44F4C249F25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0F23BAD-5894-849A-FB08-DBAC3B7A72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9F7EE4B-E5D2-8485-7D50-9F7EE4A6744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1497A9B-9487-E362-2EEC-84350C3EBEFD}"/>
              </a:ext>
            </a:extLst>
          </p:cNvPr>
          <p:cNvSpPr>
            <a:spLocks noGrp="1"/>
          </p:cNvSpPr>
          <p:nvPr>
            <p:ph type="dt" sz="half" idx="10"/>
          </p:nvPr>
        </p:nvSpPr>
        <p:spPr/>
        <p:txBody>
          <a:bodyPr/>
          <a:lstStyle/>
          <a:p>
            <a:fld id="{6038B33F-4E30-40CF-8982-DA02651F1878}" type="datetimeFigureOut">
              <a:rPr kumimoji="1" lang="ja-JP" altLang="en-US" smtClean="0"/>
              <a:t>2026/4/2</a:t>
            </a:fld>
            <a:endParaRPr kumimoji="1" lang="ja-JP" altLang="en-US"/>
          </a:p>
        </p:txBody>
      </p:sp>
      <p:sp>
        <p:nvSpPr>
          <p:cNvPr id="8" name="フッター プレースホルダー 7">
            <a:extLst>
              <a:ext uri="{FF2B5EF4-FFF2-40B4-BE49-F238E27FC236}">
                <a16:creationId xmlns:a16="http://schemas.microsoft.com/office/drawing/2014/main" id="{14F98089-AE1C-4D0B-918A-D2F72444B5A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73869A7-0F05-037D-5575-90FA09918836}"/>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253603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C266B5-A3FD-2F5B-DA35-F62463E85DC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EE9F867-0389-BABB-FF08-49CC450DDF6B}"/>
              </a:ext>
            </a:extLst>
          </p:cNvPr>
          <p:cNvSpPr>
            <a:spLocks noGrp="1"/>
          </p:cNvSpPr>
          <p:nvPr>
            <p:ph type="dt" sz="half" idx="10"/>
          </p:nvPr>
        </p:nvSpPr>
        <p:spPr/>
        <p:txBody>
          <a:bodyPr/>
          <a:lstStyle/>
          <a:p>
            <a:fld id="{6038B33F-4E30-40CF-8982-DA02651F1878}" type="datetimeFigureOut">
              <a:rPr kumimoji="1" lang="ja-JP" altLang="en-US" smtClean="0"/>
              <a:t>2026/4/2</a:t>
            </a:fld>
            <a:endParaRPr kumimoji="1" lang="ja-JP" altLang="en-US"/>
          </a:p>
        </p:txBody>
      </p:sp>
      <p:sp>
        <p:nvSpPr>
          <p:cNvPr id="4" name="フッター プレースホルダー 3">
            <a:extLst>
              <a:ext uri="{FF2B5EF4-FFF2-40B4-BE49-F238E27FC236}">
                <a16:creationId xmlns:a16="http://schemas.microsoft.com/office/drawing/2014/main" id="{17FC3487-4C5B-B907-947A-8EA8C83BF34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4439496-1F32-61E8-C39A-D45B85527BD3}"/>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234646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C9428BF-1252-6C67-319E-E065E4855A90}"/>
              </a:ext>
            </a:extLst>
          </p:cNvPr>
          <p:cNvSpPr>
            <a:spLocks noGrp="1"/>
          </p:cNvSpPr>
          <p:nvPr>
            <p:ph type="dt" sz="half" idx="10"/>
          </p:nvPr>
        </p:nvSpPr>
        <p:spPr/>
        <p:txBody>
          <a:bodyPr/>
          <a:lstStyle/>
          <a:p>
            <a:fld id="{6038B33F-4E30-40CF-8982-DA02651F1878}" type="datetimeFigureOut">
              <a:rPr kumimoji="1" lang="ja-JP" altLang="en-US" smtClean="0"/>
              <a:t>2026/4/2</a:t>
            </a:fld>
            <a:endParaRPr kumimoji="1" lang="ja-JP" altLang="en-US"/>
          </a:p>
        </p:txBody>
      </p:sp>
      <p:sp>
        <p:nvSpPr>
          <p:cNvPr id="3" name="フッター プレースホルダー 2">
            <a:extLst>
              <a:ext uri="{FF2B5EF4-FFF2-40B4-BE49-F238E27FC236}">
                <a16:creationId xmlns:a16="http://schemas.microsoft.com/office/drawing/2014/main" id="{024461D5-0D80-437B-3694-DDF8E1840C7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6209D58-D1D3-B05C-8F82-6643571C4A72}"/>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185308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C296BB-62CA-F9BF-D33A-BE523E2C4C6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CC2CE8F-D3F1-84FD-7F58-3624D6960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1141728-00DD-F741-C725-5EA588964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5BAC48E-17F5-862E-6C47-9E90C5EF907C}"/>
              </a:ext>
            </a:extLst>
          </p:cNvPr>
          <p:cNvSpPr>
            <a:spLocks noGrp="1"/>
          </p:cNvSpPr>
          <p:nvPr>
            <p:ph type="dt" sz="half" idx="10"/>
          </p:nvPr>
        </p:nvSpPr>
        <p:spPr/>
        <p:txBody>
          <a:bodyPr/>
          <a:lstStyle/>
          <a:p>
            <a:fld id="{6038B33F-4E30-40CF-8982-DA02651F1878}" type="datetimeFigureOut">
              <a:rPr kumimoji="1" lang="ja-JP" altLang="en-US" smtClean="0"/>
              <a:t>2026/4/2</a:t>
            </a:fld>
            <a:endParaRPr kumimoji="1" lang="ja-JP" altLang="en-US"/>
          </a:p>
        </p:txBody>
      </p:sp>
      <p:sp>
        <p:nvSpPr>
          <p:cNvPr id="6" name="フッター プレースホルダー 5">
            <a:extLst>
              <a:ext uri="{FF2B5EF4-FFF2-40B4-BE49-F238E27FC236}">
                <a16:creationId xmlns:a16="http://schemas.microsoft.com/office/drawing/2014/main" id="{7A234C07-7608-48DC-D31A-4921EB41643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1BA1F6-CAD1-C8B3-4F85-773F4B3F0DD7}"/>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277615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22E443-800B-9B00-582A-E7716B7A3AD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E6FBA55-244A-22B9-9FBA-3B26EF3466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5C9A178-486E-7B9E-98DC-B4F57D3E5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FA21B99-B569-1EAF-B3BC-22A8D0A0201C}"/>
              </a:ext>
            </a:extLst>
          </p:cNvPr>
          <p:cNvSpPr>
            <a:spLocks noGrp="1"/>
          </p:cNvSpPr>
          <p:nvPr>
            <p:ph type="dt" sz="half" idx="10"/>
          </p:nvPr>
        </p:nvSpPr>
        <p:spPr/>
        <p:txBody>
          <a:bodyPr/>
          <a:lstStyle/>
          <a:p>
            <a:fld id="{6038B33F-4E30-40CF-8982-DA02651F1878}" type="datetimeFigureOut">
              <a:rPr kumimoji="1" lang="ja-JP" altLang="en-US" smtClean="0"/>
              <a:t>2026/4/2</a:t>
            </a:fld>
            <a:endParaRPr kumimoji="1" lang="ja-JP" altLang="en-US"/>
          </a:p>
        </p:txBody>
      </p:sp>
      <p:sp>
        <p:nvSpPr>
          <p:cNvPr id="6" name="フッター プレースホルダー 5">
            <a:extLst>
              <a:ext uri="{FF2B5EF4-FFF2-40B4-BE49-F238E27FC236}">
                <a16:creationId xmlns:a16="http://schemas.microsoft.com/office/drawing/2014/main" id="{50B9A3BF-6B40-E5BD-F983-7CE7433048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CAE6CFA-6006-3095-1000-7B85E874950F}"/>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1834096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E3104D9-8B30-271E-216D-1EE578F41C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8251DA-8D21-09F0-F57E-00A5B3B6FC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D3B0B8C-32D5-5533-6AE7-6AD1BFE32D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38B33F-4E30-40CF-8982-DA02651F1878}" type="datetimeFigureOut">
              <a:rPr kumimoji="1" lang="ja-JP" altLang="en-US" smtClean="0"/>
              <a:t>2026/4/2</a:t>
            </a:fld>
            <a:endParaRPr kumimoji="1" lang="ja-JP" altLang="en-US"/>
          </a:p>
        </p:txBody>
      </p:sp>
      <p:sp>
        <p:nvSpPr>
          <p:cNvPr id="5" name="フッター プレースホルダー 4">
            <a:extLst>
              <a:ext uri="{FF2B5EF4-FFF2-40B4-BE49-F238E27FC236}">
                <a16:creationId xmlns:a16="http://schemas.microsoft.com/office/drawing/2014/main" id="{21D8CDA1-39F0-D06D-1F0F-CAAFD6D2D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ABBBAB3-0A47-3C1D-2A1A-5A3441106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887606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shi-kai.org/"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ishi-kai.org/" TargetMode="External"/><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ishikai.connpass.com/" TargetMode="External"/><Relationship Id="rId4" Type="http://schemas.openxmlformats.org/officeDocument/2006/relationships/hyperlink" Target="https://discord.gg/RwAWF5mZSR"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hyperlink" Target="https://www.noritsuna.jp/download/ishi_20231110_3zki_ver2.pdf" TargetMode="External"/><Relationship Id="rId2" Type="http://schemas.openxmlformats.org/officeDocument/2006/relationships/hyperlink" Target="https://ishikai.connpass.com/event/303102/"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3.jpe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github.com/ishi-kai/OpenEDA-PDK_SetupScrip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e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github.com/ishi-kai/OpenSourceSiliconMagazin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ishi-kai.org/" TargetMode="External"/><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ishikai.connpass.com/" TargetMode="External"/><Relationship Id="rId4" Type="http://schemas.openxmlformats.org/officeDocument/2006/relationships/hyperlink" Target="https://discord.gg/RwAWF5mZSR"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nikkei.com/article/DGXZQOUC228690S4A420C2000000/"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5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2 進数の数字が表示された CPU と青写真">
            <a:extLst>
              <a:ext uri="{FF2B5EF4-FFF2-40B4-BE49-F238E27FC236}">
                <a16:creationId xmlns:a16="http://schemas.microsoft.com/office/drawing/2014/main" id="{273EEEF4-5448-6621-ACCF-9FC5FC7106A0}"/>
              </a:ext>
            </a:extLst>
          </p:cNvPr>
          <p:cNvPicPr>
            <a:picLocks noChangeAspect="1"/>
          </p:cNvPicPr>
          <p:nvPr/>
        </p:nvPicPr>
        <p:blipFill rotWithShape="1">
          <a:blip r:embed="rId2">
            <a:alphaModFix amt="50000"/>
          </a:blip>
          <a:srcRect l="25"/>
          <a:stretch/>
        </p:blipFill>
        <p:spPr>
          <a:xfrm>
            <a:off x="20" y="10"/>
            <a:ext cx="12188930" cy="6857990"/>
          </a:xfrm>
          <a:prstGeom prst="rect">
            <a:avLst/>
          </a:prstGeom>
        </p:spPr>
      </p:pic>
      <p:sp>
        <p:nvSpPr>
          <p:cNvPr id="2" name="タイトル 1">
            <a:extLst>
              <a:ext uri="{FF2B5EF4-FFF2-40B4-BE49-F238E27FC236}">
                <a16:creationId xmlns:a16="http://schemas.microsoft.com/office/drawing/2014/main" id="{F985B9EF-5891-44BD-296C-D3F4FB4314FA}"/>
              </a:ext>
            </a:extLst>
          </p:cNvPr>
          <p:cNvSpPr>
            <a:spLocks noGrp="1"/>
          </p:cNvSpPr>
          <p:nvPr>
            <p:ph type="ctrTitle"/>
          </p:nvPr>
        </p:nvSpPr>
        <p:spPr>
          <a:xfrm>
            <a:off x="461394" y="1122363"/>
            <a:ext cx="11442583" cy="2489952"/>
          </a:xfrm>
        </p:spPr>
        <p:txBody>
          <a:bodyPr>
            <a:noAutofit/>
          </a:bodyPr>
          <a:lstStyle/>
          <a:p>
            <a:r>
              <a:rPr kumimoji="1" lang="en-US" altLang="ja-JP" sz="9600" dirty="0">
                <a:solidFill>
                  <a:schemeClr val="bg1"/>
                </a:solidFill>
              </a:rPr>
              <a:t>ISHI</a:t>
            </a:r>
            <a:r>
              <a:rPr kumimoji="1" lang="ja-JP" altLang="en-US" sz="9600">
                <a:solidFill>
                  <a:schemeClr val="bg1"/>
                </a:solidFill>
              </a:rPr>
              <a:t>会の紹介</a:t>
            </a:r>
            <a:endParaRPr kumimoji="1" lang="ja-JP" altLang="en-US" sz="16600" dirty="0">
              <a:solidFill>
                <a:schemeClr val="bg1"/>
              </a:solidFill>
            </a:endParaRPr>
          </a:p>
        </p:txBody>
      </p:sp>
      <p:sp>
        <p:nvSpPr>
          <p:cNvPr id="3" name="字幕 2">
            <a:extLst>
              <a:ext uri="{FF2B5EF4-FFF2-40B4-BE49-F238E27FC236}">
                <a16:creationId xmlns:a16="http://schemas.microsoft.com/office/drawing/2014/main" id="{65EA143C-6BCF-C6CB-42E7-691F52B0855A}"/>
              </a:ext>
            </a:extLst>
          </p:cNvPr>
          <p:cNvSpPr>
            <a:spLocks noGrp="1"/>
          </p:cNvSpPr>
          <p:nvPr>
            <p:ph type="subTitle" idx="1"/>
          </p:nvPr>
        </p:nvSpPr>
        <p:spPr>
          <a:xfrm>
            <a:off x="1527048" y="4599432"/>
            <a:ext cx="9144000" cy="1959248"/>
          </a:xfrm>
        </p:spPr>
        <p:txBody>
          <a:bodyPr>
            <a:normAutofit/>
          </a:bodyPr>
          <a:lstStyle/>
          <a:p>
            <a:r>
              <a:rPr lang="en-US" altLang="zh-TW" dirty="0">
                <a:solidFill>
                  <a:schemeClr val="bg1"/>
                </a:solidFill>
              </a:rPr>
              <a:t>ISHI</a:t>
            </a:r>
            <a:r>
              <a:rPr lang="zh-TW" altLang="en-US" dirty="0">
                <a:solidFill>
                  <a:schemeClr val="bg1"/>
                </a:solidFill>
              </a:rPr>
              <a:t>会</a:t>
            </a:r>
            <a:endParaRPr lang="en-US" altLang="zh-TW" dirty="0">
              <a:solidFill>
                <a:schemeClr val="bg1"/>
              </a:solidFill>
            </a:endParaRPr>
          </a:p>
          <a:p>
            <a:r>
              <a:rPr lang="en-US" altLang="zh-TW" dirty="0">
                <a:solidFill>
                  <a:schemeClr val="bg1"/>
                </a:solidFill>
                <a:hlinkClick r:id="rId3"/>
              </a:rPr>
              <a:t>https://ishi-kai.org/</a:t>
            </a:r>
            <a:endParaRPr lang="en-US" altLang="zh-TW" dirty="0">
              <a:solidFill>
                <a:schemeClr val="bg1"/>
              </a:solidFill>
            </a:endParaRPr>
          </a:p>
          <a:p>
            <a:r>
              <a:rPr lang="en-US" altLang="zh-TW" dirty="0">
                <a:solidFill>
                  <a:schemeClr val="bg1"/>
                </a:solidFill>
              </a:rPr>
              <a:t>Mail: </a:t>
            </a:r>
            <a:r>
              <a:rPr lang="en-US" altLang="zh-TW" dirty="0" err="1">
                <a:solidFill>
                  <a:schemeClr val="bg1"/>
                </a:solidFill>
              </a:rPr>
              <a:t>info@ishi-kai.org</a:t>
            </a:r>
            <a:endParaRPr lang="en-US" altLang="zh-TW" dirty="0">
              <a:solidFill>
                <a:schemeClr val="bg1"/>
              </a:solidFill>
            </a:endParaRPr>
          </a:p>
        </p:txBody>
      </p:sp>
      <p:sp>
        <p:nvSpPr>
          <p:cNvPr id="6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7667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F4A839-9D2F-1C70-BBD0-9783D32AB753}"/>
              </a:ext>
            </a:extLst>
          </p:cNvPr>
          <p:cNvSpPr>
            <a:spLocks noGrp="1"/>
          </p:cNvSpPr>
          <p:nvPr>
            <p:ph type="title"/>
          </p:nvPr>
        </p:nvSpPr>
        <p:spPr>
          <a:xfrm>
            <a:off x="572493" y="238539"/>
            <a:ext cx="11047013" cy="1434415"/>
          </a:xfrm>
        </p:spPr>
        <p:txBody>
          <a:bodyPr anchor="b">
            <a:normAutofit/>
          </a:bodyPr>
          <a:lstStyle/>
          <a:p>
            <a:r>
              <a:rPr kumimoji="1" lang="en-US" altLang="ja-JP" sz="5400" dirty="0"/>
              <a:t>ISHI</a:t>
            </a:r>
            <a:r>
              <a:rPr kumimoji="1" lang="ja-JP" altLang="en-US" sz="5400"/>
              <a:t>会とは？</a:t>
            </a:r>
          </a:p>
        </p:txBody>
      </p:sp>
      <p:pic>
        <p:nvPicPr>
          <p:cNvPr id="14" name="Picture 4" descr="2 進数の数字が表示された CPU と青写真">
            <a:extLst>
              <a:ext uri="{FF2B5EF4-FFF2-40B4-BE49-F238E27FC236}">
                <a16:creationId xmlns:a16="http://schemas.microsoft.com/office/drawing/2014/main" id="{3302488E-11CB-605B-F6EB-3E669B7133C9}"/>
              </a:ext>
            </a:extLst>
          </p:cNvPr>
          <p:cNvPicPr>
            <a:picLocks noChangeAspect="1"/>
          </p:cNvPicPr>
          <p:nvPr/>
        </p:nvPicPr>
        <p:blipFill rotWithShape="1">
          <a:blip r:embed="rId3"/>
          <a:srcRect l="25959" r="21021"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コンテンツ プレースホルダー 2">
            <a:extLst>
              <a:ext uri="{FF2B5EF4-FFF2-40B4-BE49-F238E27FC236}">
                <a16:creationId xmlns:a16="http://schemas.microsoft.com/office/drawing/2014/main" id="{2635E750-AF36-BF8C-0EFA-01FB6CEA1911}"/>
              </a:ext>
            </a:extLst>
          </p:cNvPr>
          <p:cNvSpPr>
            <a:spLocks noGrp="1"/>
          </p:cNvSpPr>
          <p:nvPr>
            <p:ph idx="1"/>
          </p:nvPr>
        </p:nvSpPr>
        <p:spPr>
          <a:xfrm>
            <a:off x="4905955" y="2071316"/>
            <a:ext cx="6713552" cy="4114800"/>
          </a:xfrm>
        </p:spPr>
        <p:txBody>
          <a:bodyPr anchor="t">
            <a:normAutofit/>
          </a:bodyPr>
          <a:lstStyle/>
          <a:p>
            <a:r>
              <a:rPr kumimoji="1" lang="ja-JP" altLang="en-US" sz="1200" dirty="0"/>
              <a:t>オープン化（民主化）された</a:t>
            </a:r>
            <a:r>
              <a:rPr kumimoji="1" lang="en-US" altLang="ja-JP" sz="1200" dirty="0"/>
              <a:t>ISHI=</a:t>
            </a:r>
            <a:r>
              <a:rPr kumimoji="1" lang="ja-JP" altLang="en-US" sz="1200" dirty="0"/>
              <a:t>石</a:t>
            </a:r>
            <a:r>
              <a:rPr kumimoji="1" lang="en-US" altLang="ja-JP" sz="1200" dirty="0"/>
              <a:t>=Silicon=</a:t>
            </a:r>
            <a:r>
              <a:rPr kumimoji="1" lang="ja-JP" altLang="en-US" sz="1200" dirty="0"/>
              <a:t>半導体（</a:t>
            </a:r>
            <a:r>
              <a:rPr kumimoji="1" lang="en-US" altLang="ja-JP" sz="1200" dirty="0"/>
              <a:t>ASIC/LSI/IC</a:t>
            </a:r>
            <a:r>
              <a:rPr kumimoji="1" lang="ja-JP" altLang="en-US" sz="1200" dirty="0"/>
              <a:t>）を扱い、いろいろな分野を繋げていくソサエティー・コミュニティー（会）から発想されたネーミングです。</a:t>
            </a:r>
          </a:p>
          <a:p>
            <a:r>
              <a:rPr kumimoji="1" lang="ja-JP" altLang="en-US" sz="1200" dirty="0"/>
              <a:t>その先駆けとして登場した</a:t>
            </a:r>
            <a:r>
              <a:rPr kumimoji="1" lang="en-US" altLang="ja-JP" sz="1200" dirty="0"/>
              <a:t>OpenMPW(Open Multi Project Wafer)</a:t>
            </a:r>
            <a:r>
              <a:rPr kumimoji="1" lang="ja-JP" altLang="en-US" sz="1200" dirty="0"/>
              <a:t>は、</a:t>
            </a:r>
            <a:r>
              <a:rPr kumimoji="1" lang="en-US" altLang="ja-JP" sz="1200" dirty="0"/>
              <a:t>Google</a:t>
            </a:r>
            <a:r>
              <a:rPr kumimoji="1" lang="ja-JP" altLang="en-US" sz="1200" dirty="0"/>
              <a:t>社が</a:t>
            </a:r>
            <a:r>
              <a:rPr kumimoji="1" lang="en-US" altLang="ja-JP" sz="1200" dirty="0"/>
              <a:t>Efabless</a:t>
            </a:r>
            <a:r>
              <a:rPr kumimoji="1" lang="ja-JP" altLang="en-US" sz="1200" dirty="0"/>
              <a:t>社に出資して生まれたシャトルプログラムであり、半導体（</a:t>
            </a:r>
            <a:r>
              <a:rPr kumimoji="1" lang="en-US" altLang="ja-JP" sz="1200" dirty="0"/>
              <a:t>ASIC/LSI/IC</a:t>
            </a:r>
            <a:r>
              <a:rPr kumimoji="1" lang="ja-JP" altLang="en-US" sz="1200" dirty="0"/>
              <a:t>）を作るうえで必要なツール（</a:t>
            </a:r>
            <a:r>
              <a:rPr kumimoji="1" lang="en-US" altLang="ja-JP" sz="1200" dirty="0"/>
              <a:t>EDA/PDK</a:t>
            </a:r>
            <a:r>
              <a:rPr kumimoji="1" lang="ja-JP" altLang="en-US" sz="1200" dirty="0"/>
              <a:t>）からファブでの</a:t>
            </a:r>
            <a:r>
              <a:rPr kumimoji="1" lang="en-US" altLang="ja-JP" sz="1200" dirty="0"/>
              <a:t>ISHI</a:t>
            </a:r>
            <a:r>
              <a:rPr kumimoji="1" lang="ja-JP" altLang="en-US" sz="1200" dirty="0"/>
              <a:t>製造まで含めて、すべてオープン＆無料で半導体（</a:t>
            </a:r>
            <a:r>
              <a:rPr kumimoji="1" lang="en-US" altLang="ja-JP" sz="1200" dirty="0"/>
              <a:t>ASIC/LSI/IC</a:t>
            </a:r>
            <a:r>
              <a:rPr kumimoji="1" lang="ja-JP" altLang="en-US" sz="1200" dirty="0"/>
              <a:t>）を製造することができるプログラムです。 これはまさに</a:t>
            </a:r>
            <a:r>
              <a:rPr kumimoji="1" lang="en-US" altLang="ja-JP" sz="1200" dirty="0"/>
              <a:t>GNU</a:t>
            </a:r>
            <a:r>
              <a:rPr kumimoji="1" lang="ja-JP" altLang="en-US" sz="1200" dirty="0"/>
              <a:t>から始まったオープンソースムーブメント（ソフトウェアの民主化）の「半導体（</a:t>
            </a:r>
            <a:r>
              <a:rPr kumimoji="1" lang="en-US" altLang="ja-JP" sz="1200" dirty="0"/>
              <a:t>ASIC/LSI/IC</a:t>
            </a:r>
            <a:r>
              <a:rPr kumimoji="1" lang="ja-JP" altLang="en-US" sz="1200" dirty="0"/>
              <a:t>）や</a:t>
            </a:r>
            <a:r>
              <a:rPr kumimoji="1" lang="en-US" altLang="ja-JP" sz="1200" dirty="0"/>
              <a:t>EDA/PDK</a:t>
            </a:r>
            <a:r>
              <a:rPr kumimoji="1" lang="ja-JP" altLang="en-US" sz="1200" dirty="0"/>
              <a:t>のオープン化」であります！</a:t>
            </a:r>
          </a:p>
          <a:p>
            <a:r>
              <a:rPr kumimoji="1" lang="ja-JP" altLang="en-US" sz="1200" dirty="0"/>
              <a:t>そこで、本会は、これまでの半導体（</a:t>
            </a:r>
            <a:r>
              <a:rPr kumimoji="1" lang="en-US" altLang="ja-JP" sz="1200" dirty="0"/>
              <a:t>ASIC/LSI/IC</a:t>
            </a:r>
            <a:r>
              <a:rPr kumimoji="1" lang="ja-JP" altLang="en-US" sz="1200" dirty="0"/>
              <a:t>）の専門家だけではなく、これからの半導体（</a:t>
            </a:r>
            <a:r>
              <a:rPr kumimoji="1" lang="en-US" altLang="ja-JP" sz="1200" dirty="0"/>
              <a:t>ASIC/LSI/IC</a:t>
            </a:r>
            <a:r>
              <a:rPr kumimoji="1" lang="ja-JP" altLang="en-US" sz="1200" dirty="0"/>
              <a:t>）のオープンソースムーブメントに可能性を見出した人たちと新しく半導体（</a:t>
            </a:r>
            <a:r>
              <a:rPr kumimoji="1" lang="en-US" altLang="ja-JP" sz="1200" dirty="0"/>
              <a:t>ASIC/LSI/IC</a:t>
            </a:r>
            <a:r>
              <a:rPr kumimoji="1" lang="ja-JP" altLang="en-US" sz="1200" dirty="0"/>
              <a:t>）を作りたい人たちにスポットを当てたユーザソサエティー・コミュニティー（会）として立ち上がりました。</a:t>
            </a:r>
          </a:p>
          <a:p>
            <a:r>
              <a:rPr kumimoji="1" lang="ja-JP" altLang="en-US" sz="1200" dirty="0"/>
              <a:t>専門家だけが利用可能だった</a:t>
            </a:r>
            <a:r>
              <a:rPr kumimoji="1" lang="en-US" altLang="ja-JP" sz="1200" dirty="0"/>
              <a:t>OS</a:t>
            </a:r>
            <a:r>
              <a:rPr kumimoji="1" lang="ja-JP" altLang="en-US" sz="1200" dirty="0"/>
              <a:t>やコンパイラ、ライブラリ、アプリ、電子基板、</a:t>
            </a:r>
            <a:r>
              <a:rPr kumimoji="1" lang="en-US" altLang="ja-JP" sz="1200" dirty="0"/>
              <a:t>3D CAD</a:t>
            </a:r>
            <a:r>
              <a:rPr kumimoji="1" lang="ja-JP" altLang="en-US" sz="1200" dirty="0"/>
              <a:t>や</a:t>
            </a:r>
            <a:r>
              <a:rPr kumimoji="1" lang="en-US" altLang="ja-JP" sz="1200" dirty="0"/>
              <a:t>3D</a:t>
            </a:r>
            <a:r>
              <a:rPr kumimoji="1" lang="ja-JP" altLang="en-US" sz="1200" dirty="0"/>
              <a:t>プリンターがオープンソースソフトウェア、オープンハードウェア、オープンモデリングなどとして誰もが利用できるようになったように、半導体（</a:t>
            </a:r>
            <a:r>
              <a:rPr kumimoji="1" lang="en-US" altLang="ja-JP" sz="1200" dirty="0"/>
              <a:t>ASIC/LSI/IC</a:t>
            </a:r>
            <a:r>
              <a:rPr kumimoji="1" lang="ja-JP" altLang="en-US" sz="1200" dirty="0"/>
              <a:t>）や</a:t>
            </a:r>
            <a:r>
              <a:rPr kumimoji="1" lang="en-US" altLang="ja-JP" sz="1200" dirty="0"/>
              <a:t>EDA/PDK</a:t>
            </a:r>
            <a:r>
              <a:rPr kumimoji="1" lang="ja-JP" altLang="en-US" sz="1200" dirty="0"/>
              <a:t>を誰もが利用できる世界を目指して活動していく所存です。</a:t>
            </a:r>
          </a:p>
          <a:p>
            <a:r>
              <a:rPr kumimoji="1" lang="ja-JP" altLang="en-US" sz="1200" dirty="0"/>
              <a:t>今後の活動方針としては、他分野の人たちを巻き込んで半導体（</a:t>
            </a:r>
            <a:r>
              <a:rPr kumimoji="1" lang="en-US" altLang="ja-JP" sz="1200" dirty="0"/>
              <a:t>ASIC/LSI/IC</a:t>
            </a:r>
            <a:r>
              <a:rPr kumimoji="1" lang="ja-JP" altLang="en-US" sz="1200" dirty="0"/>
              <a:t>）分野に革命を起こすという方針で、他分野向けの超初心者向けハンズオンセミナーや専門家向けの濃い内容の勉強会などのイベントを開催したり、チームを作って</a:t>
            </a:r>
            <a:r>
              <a:rPr kumimoji="1" lang="en-US" altLang="ja-JP" sz="1200" dirty="0"/>
              <a:t>OpenMPW</a:t>
            </a:r>
            <a:r>
              <a:rPr kumimoji="1" lang="ja-JP" altLang="en-US" sz="1200" dirty="0"/>
              <a:t>シャトルや世界の</a:t>
            </a:r>
            <a:r>
              <a:rPr kumimoji="1" lang="en-US" altLang="ja-JP" sz="1200" dirty="0"/>
              <a:t>Chipathon</a:t>
            </a:r>
            <a:r>
              <a:rPr kumimoji="1" lang="ja-JP" altLang="en-US" sz="1200" dirty="0"/>
              <a:t>に挑戦したり、</a:t>
            </a:r>
            <a:r>
              <a:rPr kumimoji="1" lang="en-US" altLang="ja-JP" sz="1200" dirty="0"/>
              <a:t>Maker Faire</a:t>
            </a:r>
            <a:r>
              <a:rPr kumimoji="1" lang="ja-JP" altLang="en-US" sz="1200" dirty="0"/>
              <a:t>などのイベントへの参加をしていきたいと思いますので、よろしくお願いいたします。</a:t>
            </a:r>
          </a:p>
          <a:p>
            <a:endParaRPr kumimoji="1" lang="ja-JP" altLang="en-US" sz="1200" dirty="0"/>
          </a:p>
        </p:txBody>
      </p:sp>
      <p:sp>
        <p:nvSpPr>
          <p:cNvPr id="4" name="四角形: 角を丸くする 3">
            <a:extLst>
              <a:ext uri="{FF2B5EF4-FFF2-40B4-BE49-F238E27FC236}">
                <a16:creationId xmlns:a16="http://schemas.microsoft.com/office/drawing/2014/main" id="{3432884B-E180-2161-A808-C2045BC2160A}"/>
              </a:ext>
            </a:extLst>
          </p:cNvPr>
          <p:cNvSpPr/>
          <p:nvPr/>
        </p:nvSpPr>
        <p:spPr>
          <a:xfrm>
            <a:off x="572492" y="2627586"/>
            <a:ext cx="11129651" cy="2559479"/>
          </a:xfrm>
          <a:prstGeom prst="roundRect">
            <a:avLst/>
          </a:prstGeom>
          <a:solidFill>
            <a:srgbClr val="00B0F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4400" dirty="0"/>
              <a:t>半導体を作ってみたい</a:t>
            </a:r>
            <a:endParaRPr lang="en-US" altLang="ja-JP" sz="4400" dirty="0"/>
          </a:p>
          <a:p>
            <a:pPr algn="ctr"/>
            <a:r>
              <a:rPr lang="ja-JP" altLang="en-US" sz="4400"/>
              <a:t>初心者（特に半導体</a:t>
            </a:r>
            <a:r>
              <a:rPr lang="ja-JP" altLang="en-US" sz="4400" dirty="0"/>
              <a:t>業界外の人）を支える</a:t>
            </a:r>
            <a:endParaRPr lang="en-US" altLang="ja-JP" sz="4400" dirty="0"/>
          </a:p>
          <a:p>
            <a:pPr algn="ctr"/>
            <a:r>
              <a:rPr lang="ja-JP" altLang="en-US" sz="4400"/>
              <a:t>コミュニティー</a:t>
            </a:r>
            <a:endParaRPr lang="ja-JP" altLang="en-US" sz="4400" dirty="0"/>
          </a:p>
        </p:txBody>
      </p:sp>
    </p:spTree>
    <p:extLst>
      <p:ext uri="{BB962C8B-B14F-4D97-AF65-F5344CB8AC3E}">
        <p14:creationId xmlns:p14="http://schemas.microsoft.com/office/powerpoint/2010/main" val="28671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C2E6BBF9-2EFA-F065-B9B3-0BDA2594B095}"/>
              </a:ext>
            </a:extLst>
          </p:cNvPr>
          <p:cNvSpPr>
            <a:spLocks noGrp="1"/>
          </p:cNvSpPr>
          <p:nvPr>
            <p:ph type="title"/>
          </p:nvPr>
        </p:nvSpPr>
        <p:spPr>
          <a:xfrm>
            <a:off x="793662" y="386930"/>
            <a:ext cx="10066122" cy="1298448"/>
          </a:xfrm>
        </p:spPr>
        <p:txBody>
          <a:bodyPr anchor="b">
            <a:normAutofit/>
          </a:bodyPr>
          <a:lstStyle/>
          <a:p>
            <a:r>
              <a:rPr kumimoji="1" lang="ja-JP" altLang="en-US" sz="2600" b="1"/>
              <a:t>「やったことがある」を作る</a:t>
            </a:r>
            <a:br>
              <a:rPr kumimoji="1" lang="en-US" altLang="ja-JP" sz="2600"/>
            </a:br>
            <a:r>
              <a:rPr lang="ja-JP" altLang="en-US" sz="2600"/>
              <a:t>オープンソース半導体でも「</a:t>
            </a:r>
            <a:r>
              <a:rPr lang="en-US" altLang="ja-JP" sz="2600"/>
              <a:t>Make:</a:t>
            </a:r>
            <a:r>
              <a:rPr lang="ja-JP" altLang="en-US" sz="2600"/>
              <a:t>ムーブメント（オープンハードウェア）」レベルのビックウェーブを起こすため</a:t>
            </a:r>
            <a:endParaRPr kumimoji="1" lang="ja-JP" altLang="en-US" sz="2600"/>
          </a:p>
        </p:txBody>
      </p:sp>
      <p:sp>
        <p:nvSpPr>
          <p:cNvPr id="30"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C06006F6-5FE0-6ED6-FC99-FBFB44C8B57D}"/>
              </a:ext>
            </a:extLst>
          </p:cNvPr>
          <p:cNvSpPr>
            <a:spLocks noGrp="1"/>
          </p:cNvSpPr>
          <p:nvPr>
            <p:ph idx="1"/>
          </p:nvPr>
        </p:nvSpPr>
        <p:spPr>
          <a:xfrm>
            <a:off x="76200" y="2599509"/>
            <a:ext cx="6019800" cy="3639450"/>
          </a:xfrm>
        </p:spPr>
        <p:txBody>
          <a:bodyPr anchor="ctr">
            <a:normAutofit/>
          </a:bodyPr>
          <a:lstStyle/>
          <a:p>
            <a:r>
              <a:rPr kumimoji="1" lang="en-US" altLang="ja-JP" sz="1600" dirty="0"/>
              <a:t>Make:</a:t>
            </a:r>
            <a:r>
              <a:rPr kumimoji="1" lang="ja-JP" altLang="en-US" sz="1600"/>
              <a:t>時代に立ち上がった企業</a:t>
            </a:r>
            <a:endParaRPr kumimoji="1" lang="en-US" altLang="ja-JP" sz="1600" dirty="0"/>
          </a:p>
          <a:p>
            <a:pPr lvl="1"/>
            <a:r>
              <a:rPr kumimoji="1" lang="ja-JP" altLang="en-US" sz="1600"/>
              <a:t>ハードウェアとは無縁のソフトウェア企業などの中から「社内</a:t>
            </a:r>
            <a:r>
              <a:rPr kumimoji="1" lang="en-US" altLang="ja-JP" sz="1600" dirty="0"/>
              <a:t>Make:</a:t>
            </a:r>
            <a:r>
              <a:rPr kumimoji="1" lang="ja-JP" altLang="en-US" sz="1600"/>
              <a:t>開発部」みたいなのが立ち上がり、そこから派生した</a:t>
            </a:r>
            <a:endParaRPr kumimoji="1" lang="en-US" altLang="ja-JP" sz="1600" dirty="0"/>
          </a:p>
          <a:p>
            <a:pPr lvl="2"/>
            <a:r>
              <a:rPr kumimoji="1" lang="ja-JP" altLang="en-US" sz="1600"/>
              <a:t>「どこで知識を身に着けてきたか？」</a:t>
            </a:r>
            <a:endParaRPr kumimoji="1" lang="en-US" altLang="ja-JP" sz="1600" dirty="0"/>
          </a:p>
          <a:p>
            <a:pPr lvl="3"/>
            <a:r>
              <a:rPr kumimoji="1" lang="en-US" altLang="ja-JP" sz="1600" dirty="0"/>
              <a:t>Make:</a:t>
            </a:r>
            <a:r>
              <a:rPr kumimoji="1" lang="ja-JP" altLang="en-US" sz="1600"/>
              <a:t>の流れの中にあるオープンハードウェア</a:t>
            </a:r>
            <a:endParaRPr kumimoji="1" lang="en-US" altLang="ja-JP" sz="1600" dirty="0"/>
          </a:p>
          <a:p>
            <a:pPr lvl="2"/>
            <a:r>
              <a:rPr kumimoji="1" lang="ja-JP" altLang="en-US" sz="1600"/>
              <a:t>「ある程度まとまった数の技術者が生まれた」</a:t>
            </a:r>
            <a:endParaRPr kumimoji="1" lang="en-US" altLang="ja-JP" sz="1600" dirty="0"/>
          </a:p>
          <a:p>
            <a:pPr lvl="3"/>
            <a:r>
              <a:rPr kumimoji="1" lang="ja-JP" altLang="en-US" sz="1600"/>
              <a:t>ハードウェアを絡めた事業がどこの会社でも出来るようになった</a:t>
            </a:r>
          </a:p>
          <a:p>
            <a:pPr lvl="2"/>
            <a:r>
              <a:rPr kumimoji="1" lang="ja-JP" altLang="en-US" sz="1600"/>
              <a:t>「事業として成功させる」</a:t>
            </a:r>
            <a:endParaRPr kumimoji="1" lang="en-US" altLang="ja-JP" sz="1600" dirty="0"/>
          </a:p>
          <a:p>
            <a:pPr lvl="3"/>
            <a:r>
              <a:rPr kumimoji="1" lang="ja-JP" altLang="en-US" sz="1600"/>
              <a:t>「参入したい側の業界・業務知識と半導体業界の業界・業務知識の両方を持った仲介者」が必要</a:t>
            </a:r>
            <a:endParaRPr kumimoji="1" lang="en-US" altLang="ja-JP" sz="1600" dirty="0"/>
          </a:p>
        </p:txBody>
      </p:sp>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DCECBE29-5009-A385-A840-2154D6DB2EB7}"/>
              </a:ext>
            </a:extLst>
          </p:cNvPr>
          <p:cNvPicPr>
            <a:picLocks noChangeAspect="1"/>
          </p:cNvPicPr>
          <p:nvPr/>
        </p:nvPicPr>
        <p:blipFill>
          <a:blip r:embed="rId2"/>
          <a:stretch>
            <a:fillRect/>
          </a:stretch>
        </p:blipFill>
        <p:spPr>
          <a:xfrm>
            <a:off x="6002225" y="2484255"/>
            <a:ext cx="4968890" cy="3714244"/>
          </a:xfrm>
          <a:prstGeom prst="rect">
            <a:avLst/>
          </a:prstGeom>
        </p:spPr>
      </p:pic>
      <p:sp>
        <p:nvSpPr>
          <p:cNvPr id="32"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041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1"/>
          <p:cNvSpPr txBox="1">
            <a:spLocks noGrp="1"/>
          </p:cNvSpPr>
          <p:nvPr>
            <p:ph type="title"/>
          </p:nvPr>
        </p:nvSpPr>
        <p:spPr>
          <a:xfrm>
            <a:off x="415000" y="95233"/>
            <a:ext cx="8740400" cy="650800"/>
          </a:xfrm>
          <a:prstGeom prst="rect">
            <a:avLst/>
          </a:prstGeom>
        </p:spPr>
        <p:txBody>
          <a:bodyPr spcFirstLastPara="1" vert="horz" wrap="square" lIns="121900" tIns="121900" rIns="121900" bIns="121900" rtlCol="0" anchor="ctr" anchorCtr="0">
            <a:noAutofit/>
          </a:bodyPr>
          <a:lstStyle/>
          <a:p>
            <a:pPr>
              <a:spcBef>
                <a:spcPts val="0"/>
              </a:spcBef>
            </a:pPr>
            <a:r>
              <a:rPr lang="ja"/>
              <a:t>ISHI会グランドデザイン</a:t>
            </a:r>
            <a:endParaRPr/>
          </a:p>
        </p:txBody>
      </p:sp>
      <p:sp>
        <p:nvSpPr>
          <p:cNvPr id="230" name="Google Shape;230;p41"/>
          <p:cNvSpPr/>
          <p:nvPr/>
        </p:nvSpPr>
        <p:spPr>
          <a:xfrm>
            <a:off x="319167" y="688433"/>
            <a:ext cx="11473600" cy="61696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r>
              <a:rPr lang="ja" altLang="en-US" sz="3200" b="1"/>
              <a:t>「みんなの経験をチップに！」</a:t>
            </a:r>
            <a:endParaRPr sz="3200" b="1"/>
          </a:p>
        </p:txBody>
      </p:sp>
      <p:sp>
        <p:nvSpPr>
          <p:cNvPr id="231" name="Google Shape;231;p41"/>
          <p:cNvSpPr/>
          <p:nvPr/>
        </p:nvSpPr>
        <p:spPr>
          <a:xfrm>
            <a:off x="6160700" y="1947333"/>
            <a:ext cx="5542400" cy="1748000"/>
          </a:xfrm>
          <a:prstGeom prst="roundRect">
            <a:avLst>
              <a:gd name="adj" fmla="val 16667"/>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609585"/>
            <a:r>
              <a:rPr lang="ja" altLang="en-US" sz="2000" b="1" dirty="0"/>
              <a:t>他業界の現状（限界感）</a:t>
            </a:r>
            <a:endParaRPr sz="2000" b="1" dirty="0"/>
          </a:p>
          <a:p>
            <a:pPr marL="609585"/>
            <a:endParaRPr sz="2000" dirty="0"/>
          </a:p>
          <a:p>
            <a:pPr marL="1219170" indent="-423323">
              <a:buSzPts val="1400"/>
              <a:buChar char="●"/>
            </a:pPr>
            <a:r>
              <a:rPr lang="ja" altLang="en-US" sz="2000" dirty="0"/>
              <a:t>高速・小型・省電力の要求</a:t>
            </a:r>
            <a:endParaRPr sz="2000" dirty="0"/>
          </a:p>
          <a:p>
            <a:pPr marL="1828754" lvl="1" indent="-423323">
              <a:buSzPts val="1400"/>
              <a:buChar char="○"/>
            </a:pPr>
            <a:r>
              <a:rPr lang="ja" altLang="en-US" sz="2000" dirty="0"/>
              <a:t>汎用チップ＋ソフトでは限界</a:t>
            </a:r>
            <a:endParaRPr sz="2000" dirty="0"/>
          </a:p>
        </p:txBody>
      </p:sp>
      <p:sp>
        <p:nvSpPr>
          <p:cNvPr id="232" name="Google Shape;232;p41"/>
          <p:cNvSpPr/>
          <p:nvPr/>
        </p:nvSpPr>
        <p:spPr>
          <a:xfrm>
            <a:off x="523867" y="5695767"/>
            <a:ext cx="11179200" cy="9296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r>
              <a:rPr lang="en-US" altLang="ja" sz="2000" dirty="0"/>
              <a:t>ISHI</a:t>
            </a:r>
            <a:r>
              <a:rPr lang="ja" altLang="en-US" sz="2000" dirty="0"/>
              <a:t>会の意義</a:t>
            </a:r>
            <a:endParaRPr sz="2000" dirty="0"/>
          </a:p>
          <a:p>
            <a:pPr marL="1219170" lvl="1" indent="-423323" algn="ctr">
              <a:buSzPts val="1400"/>
              <a:buChar char="○"/>
            </a:pPr>
            <a:r>
              <a:rPr lang="ja" altLang="en-US" sz="2000" dirty="0"/>
              <a:t>他（多）分野の知識の統合により、今までになかった研究・開発への期待</a:t>
            </a:r>
            <a:endParaRPr sz="2000" dirty="0"/>
          </a:p>
        </p:txBody>
      </p:sp>
      <p:sp>
        <p:nvSpPr>
          <p:cNvPr id="233" name="Google Shape;233;p41"/>
          <p:cNvSpPr/>
          <p:nvPr/>
        </p:nvSpPr>
        <p:spPr>
          <a:xfrm>
            <a:off x="523867" y="1947333"/>
            <a:ext cx="5542400" cy="17480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609585"/>
            <a:r>
              <a:rPr lang="en-US" altLang="ja" sz="2000" b="1" dirty="0"/>
              <a:t>ASIC(LSI)</a:t>
            </a:r>
            <a:r>
              <a:rPr lang="ja" altLang="en-US" sz="2000" b="1" dirty="0"/>
              <a:t>業界の現状（閉塞感）</a:t>
            </a:r>
            <a:endParaRPr sz="2000" b="1" dirty="0"/>
          </a:p>
          <a:p>
            <a:pPr marL="609585"/>
            <a:endParaRPr sz="2000" dirty="0"/>
          </a:p>
          <a:p>
            <a:pPr marL="1219170" indent="-423323">
              <a:buSzPts val="1400"/>
              <a:buChar char="●"/>
            </a:pPr>
            <a:r>
              <a:rPr lang="en-US" altLang="ja" sz="2000" dirty="0"/>
              <a:t>NDA</a:t>
            </a:r>
            <a:r>
              <a:rPr lang="ja" altLang="en-US" sz="2000" dirty="0"/>
              <a:t>でなにもしゃべれない</a:t>
            </a:r>
            <a:endParaRPr sz="2000" dirty="0"/>
          </a:p>
          <a:p>
            <a:pPr marL="1219170" indent="-423323">
              <a:buClr>
                <a:schemeClr val="dk1"/>
              </a:buClr>
              <a:buSzPts val="1400"/>
              <a:buChar char="●"/>
            </a:pPr>
            <a:r>
              <a:rPr lang="ja" altLang="en-US" sz="2000" dirty="0">
                <a:solidFill>
                  <a:schemeClr val="dk1"/>
                </a:solidFill>
              </a:rPr>
              <a:t>最先端は札束の応酬</a:t>
            </a:r>
            <a:endParaRPr sz="2000" dirty="0">
              <a:solidFill>
                <a:schemeClr val="dk1"/>
              </a:solidFill>
            </a:endParaRPr>
          </a:p>
          <a:p>
            <a:pPr marL="1828754" lvl="1" indent="-423323">
              <a:buClr>
                <a:schemeClr val="dk1"/>
              </a:buClr>
              <a:buSzPts val="1400"/>
              <a:buChar char="○"/>
            </a:pPr>
            <a:r>
              <a:rPr lang="ja" altLang="en-US" sz="2000" dirty="0">
                <a:solidFill>
                  <a:schemeClr val="dk1"/>
                </a:solidFill>
              </a:rPr>
              <a:t>若者が入ってこない</a:t>
            </a:r>
            <a:endParaRPr sz="2000" dirty="0"/>
          </a:p>
        </p:txBody>
      </p:sp>
      <p:sp>
        <p:nvSpPr>
          <p:cNvPr id="234" name="Google Shape;234;p41"/>
          <p:cNvSpPr/>
          <p:nvPr/>
        </p:nvSpPr>
        <p:spPr>
          <a:xfrm>
            <a:off x="4925833" y="5163633"/>
            <a:ext cx="2360800" cy="593600"/>
          </a:xfrm>
          <a:prstGeom prst="downArrow">
            <a:avLst>
              <a:gd name="adj1" fmla="val 50000"/>
              <a:gd name="adj2" fmla="val 50000"/>
            </a:avLst>
          </a:prstGeom>
          <a:solidFill>
            <a:srgbClr val="FFE5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endParaRPr sz="2133" b="1"/>
          </a:p>
        </p:txBody>
      </p:sp>
      <p:sp>
        <p:nvSpPr>
          <p:cNvPr id="235" name="Google Shape;235;p41"/>
          <p:cNvSpPr/>
          <p:nvPr/>
        </p:nvSpPr>
        <p:spPr>
          <a:xfrm>
            <a:off x="523867" y="3979333"/>
            <a:ext cx="11179200" cy="14344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609585"/>
            <a:r>
              <a:rPr lang="ja" altLang="en-US" sz="2000" b="1" dirty="0"/>
              <a:t>コミュニティーの意義</a:t>
            </a:r>
            <a:endParaRPr sz="2000" b="1" dirty="0"/>
          </a:p>
          <a:p>
            <a:pPr marL="609585"/>
            <a:endParaRPr sz="2000" dirty="0"/>
          </a:p>
          <a:p>
            <a:pPr marL="1219170" indent="-423323">
              <a:buSzPts val="1400"/>
              <a:buChar char="●"/>
            </a:pPr>
            <a:r>
              <a:rPr lang="ja" altLang="en-US" sz="2000" dirty="0">
                <a:solidFill>
                  <a:schemeClr val="dk1"/>
                </a:solidFill>
              </a:rPr>
              <a:t>成果の再利用が可能。</a:t>
            </a:r>
            <a:r>
              <a:rPr lang="en-US" altLang="ja" sz="2000" dirty="0">
                <a:solidFill>
                  <a:schemeClr val="dk1"/>
                </a:solidFill>
              </a:rPr>
              <a:t>Do It With Others(</a:t>
            </a:r>
            <a:r>
              <a:rPr lang="ja" altLang="en-US" sz="2000" dirty="0">
                <a:solidFill>
                  <a:schemeClr val="dk1"/>
                </a:solidFill>
              </a:rPr>
              <a:t>それ、みんなでやってみよう</a:t>
            </a:r>
            <a:r>
              <a:rPr lang="en-US" altLang="ja" sz="2000" dirty="0">
                <a:solidFill>
                  <a:schemeClr val="dk1"/>
                </a:solidFill>
              </a:rPr>
              <a:t>)</a:t>
            </a:r>
            <a:r>
              <a:rPr lang="ja" altLang="en-US" sz="2000" dirty="0">
                <a:solidFill>
                  <a:schemeClr val="dk1"/>
                </a:solidFill>
              </a:rPr>
              <a:t>の精神</a:t>
            </a:r>
            <a:endParaRPr sz="2000" dirty="0"/>
          </a:p>
          <a:p>
            <a:pPr marL="1219170" indent="-423323">
              <a:buSzPts val="1400"/>
              <a:buChar char="●"/>
            </a:pPr>
            <a:r>
              <a:rPr lang="ja" altLang="en-US" sz="2000" dirty="0"/>
              <a:t>日本の利点：地理的に物理的に集まりやすく、勉強会や合宿をやりやすい</a:t>
            </a:r>
            <a:endParaRPr sz="2000" dirty="0"/>
          </a:p>
        </p:txBody>
      </p:sp>
      <p:sp>
        <p:nvSpPr>
          <p:cNvPr id="236" name="Google Shape;236;p41"/>
          <p:cNvSpPr/>
          <p:nvPr/>
        </p:nvSpPr>
        <p:spPr>
          <a:xfrm>
            <a:off x="9831200" y="998500"/>
            <a:ext cx="2360800" cy="929600"/>
          </a:xfrm>
          <a:prstGeom prst="wedgeRoundRectCallout">
            <a:avLst>
              <a:gd name="adj1" fmla="val -56279"/>
              <a:gd name="adj2" fmla="val 86883"/>
              <a:gd name="adj3" fmla="val 0"/>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US" altLang="ja" sz="2000" dirty="0">
                <a:solidFill>
                  <a:schemeClr val="dk1"/>
                </a:solidFill>
              </a:rPr>
              <a:t>ASIC(LSI)</a:t>
            </a:r>
            <a:r>
              <a:rPr lang="ja" altLang="en-US" sz="2000" dirty="0">
                <a:solidFill>
                  <a:schemeClr val="dk1"/>
                </a:solidFill>
              </a:rPr>
              <a:t>化したいけど情報がない</a:t>
            </a:r>
            <a:endParaRPr sz="2000" dirty="0">
              <a:solidFill>
                <a:schemeClr val="dk1"/>
              </a:solidFill>
            </a:endParaRPr>
          </a:p>
          <a:p>
            <a:endParaRPr sz="2000" dirty="0"/>
          </a:p>
        </p:txBody>
      </p:sp>
      <p:sp>
        <p:nvSpPr>
          <p:cNvPr id="237" name="Google Shape;237;p41"/>
          <p:cNvSpPr/>
          <p:nvPr/>
        </p:nvSpPr>
        <p:spPr>
          <a:xfrm>
            <a:off x="3576233" y="3399800"/>
            <a:ext cx="4951008" cy="1107576"/>
          </a:xfrm>
          <a:prstGeom prst="irregularSeal1">
            <a:avLst/>
          </a:prstGeom>
          <a:solidFill>
            <a:srgbClr val="E06666"/>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buClr>
                <a:schemeClr val="dk1"/>
              </a:buClr>
              <a:buSzPts val="1100"/>
            </a:pPr>
            <a:r>
              <a:rPr lang="en-US" altLang="ja" sz="2000" b="1">
                <a:solidFill>
                  <a:schemeClr val="dk1"/>
                </a:solidFill>
                <a:latin typeface="Meiryo"/>
                <a:ea typeface="Meiryo"/>
                <a:cs typeface="Meiryo"/>
                <a:sym typeface="Meiryo"/>
              </a:rPr>
              <a:t>OpenMPW</a:t>
            </a:r>
            <a:r>
              <a:rPr lang="ja" altLang="en-US" sz="2000" b="1">
                <a:solidFill>
                  <a:schemeClr val="dk1"/>
                </a:solidFill>
                <a:latin typeface="Meiryo"/>
                <a:ea typeface="Meiryo"/>
                <a:cs typeface="Meiryo"/>
                <a:sym typeface="Meiryo"/>
              </a:rPr>
              <a:t>の登場！</a:t>
            </a:r>
            <a:endParaRPr sz="2000" b="1">
              <a:solidFill>
                <a:schemeClr val="dk1"/>
              </a:solidFill>
              <a:latin typeface="Meiryo"/>
              <a:ea typeface="Meiryo"/>
              <a:cs typeface="Meiryo"/>
              <a:sym typeface="Meiryo"/>
            </a:endParaRPr>
          </a:p>
          <a:p>
            <a:endParaRPr sz="2400"/>
          </a:p>
        </p:txBody>
      </p:sp>
      <p:sp>
        <p:nvSpPr>
          <p:cNvPr id="238" name="Google Shape;238;p41"/>
          <p:cNvSpPr/>
          <p:nvPr/>
        </p:nvSpPr>
        <p:spPr>
          <a:xfrm>
            <a:off x="13467" y="773233"/>
            <a:ext cx="2772000" cy="1107600"/>
          </a:xfrm>
          <a:prstGeom prst="wedgeRoundRectCallout">
            <a:avLst>
              <a:gd name="adj1" fmla="val 31443"/>
              <a:gd name="adj2" fmla="val 70934"/>
              <a:gd name="adj3" fmla="val 0"/>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ja" altLang="en-US" sz="1733" dirty="0">
                <a:solidFill>
                  <a:schemeClr val="dk1"/>
                </a:solidFill>
              </a:rPr>
              <a:t>新規分野を開拓したいけどどうすればよいのかわからない</a:t>
            </a:r>
            <a:endParaRPr sz="1733" dirty="0">
              <a:solidFill>
                <a:schemeClr val="dk1"/>
              </a:solidFill>
            </a:endParaRPr>
          </a:p>
          <a:p>
            <a:endParaRPr sz="1733" dirty="0"/>
          </a:p>
        </p:txBody>
      </p:sp>
      <p:sp>
        <p:nvSpPr>
          <p:cNvPr id="239" name="Google Shape;239;p41"/>
          <p:cNvSpPr/>
          <p:nvPr/>
        </p:nvSpPr>
        <p:spPr>
          <a:xfrm>
            <a:off x="7853667" y="3320667"/>
            <a:ext cx="3951200" cy="593600"/>
          </a:xfrm>
          <a:prstGeom prst="cloudCallout">
            <a:avLst>
              <a:gd name="adj1" fmla="val -68358"/>
              <a:gd name="adj2" fmla="val 56643"/>
            </a:avLst>
          </a:prstGeom>
          <a:solidFill>
            <a:srgbClr val="E06666"/>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ja" altLang="en-US" sz="2000" dirty="0"/>
              <a:t>すべてがオープン！</a:t>
            </a:r>
            <a:endParaRPr sz="2000" dirty="0"/>
          </a:p>
        </p:txBody>
      </p:sp>
    </p:spTree>
    <p:extLst>
      <p:ext uri="{BB962C8B-B14F-4D97-AF65-F5344CB8AC3E}">
        <p14:creationId xmlns:p14="http://schemas.microsoft.com/office/powerpoint/2010/main" val="936911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1"/>
        <p:cNvGrpSpPr/>
        <p:nvPr/>
      </p:nvGrpSpPr>
      <p:grpSpPr>
        <a:xfrm>
          <a:off x="0" y="0"/>
          <a:ext cx="0" cy="0"/>
          <a:chOff x="0" y="0"/>
          <a:chExt cx="0" cy="0"/>
        </a:xfrm>
      </p:grpSpPr>
      <p:sp useBgFill="1">
        <p:nvSpPr>
          <p:cNvPr id="270" name="Rectangle 269">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2" name="Group 271">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3" name="Rectangle 272">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Rectangle 273">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6" name="Rectangle 275">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Google Shape;263;p45"/>
          <p:cNvSpPr txBox="1">
            <a:spLocks noGrp="1"/>
          </p:cNvSpPr>
          <p:nvPr>
            <p:ph type="title"/>
          </p:nvPr>
        </p:nvSpPr>
        <p:spPr>
          <a:xfrm>
            <a:off x="1057025" y="922644"/>
            <a:ext cx="5040285" cy="1169585"/>
          </a:xfrm>
          <a:prstGeom prst="rect">
            <a:avLst/>
          </a:prstGeom>
        </p:spPr>
        <p:txBody>
          <a:bodyPr spcFirstLastPara="1" vert="horz" lIns="121900" tIns="121900" rIns="121900" bIns="121900" rtlCol="0" anchor="b" anchorCtr="0">
            <a:normAutofit/>
          </a:bodyPr>
          <a:lstStyle/>
          <a:p>
            <a:pPr>
              <a:spcBef>
                <a:spcPts val="0"/>
              </a:spcBef>
            </a:pPr>
            <a:r>
              <a:rPr lang="en-US" altLang="ja-JP" sz="4000" dirty="0"/>
              <a:t>ISHI</a:t>
            </a:r>
            <a:r>
              <a:rPr lang="ja-JP" altLang="en-US" sz="4000" dirty="0"/>
              <a:t>会の情報</a:t>
            </a:r>
          </a:p>
        </p:txBody>
      </p:sp>
      <p:sp>
        <p:nvSpPr>
          <p:cNvPr id="278" name="Rectangle 277">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Google Shape;262;p45"/>
          <p:cNvSpPr txBox="1">
            <a:spLocks noGrp="1"/>
          </p:cNvSpPr>
          <p:nvPr>
            <p:ph idx="1"/>
          </p:nvPr>
        </p:nvSpPr>
        <p:spPr>
          <a:xfrm>
            <a:off x="1055713" y="2508105"/>
            <a:ext cx="6694915" cy="3632493"/>
          </a:xfrm>
          <a:prstGeom prst="rect">
            <a:avLst/>
          </a:prstGeom>
        </p:spPr>
        <p:txBody>
          <a:bodyPr spcFirstLastPara="1" vert="horz" lIns="121900" tIns="121900" rIns="121900" bIns="121900" rtlCol="0" anchor="ctr" anchorCtr="0">
            <a:normAutofit/>
          </a:bodyPr>
          <a:lstStyle/>
          <a:p>
            <a:pPr marL="609585" indent="-474121">
              <a:spcBef>
                <a:spcPts val="0"/>
              </a:spcBef>
              <a:spcAft>
                <a:spcPts val="600"/>
              </a:spcAft>
              <a:buSzPts val="2000"/>
              <a:buChar char="●"/>
            </a:pPr>
            <a:r>
              <a:rPr lang="ja-JP" altLang="en-US" sz="1700" dirty="0"/>
              <a:t>メンバー数</a:t>
            </a:r>
          </a:p>
          <a:p>
            <a:pPr marL="1371554" lvl="1" indent="-440256">
              <a:spcBef>
                <a:spcPts val="0"/>
              </a:spcBef>
              <a:spcAft>
                <a:spcPts val="600"/>
              </a:spcAft>
              <a:buSzPts val="1600"/>
              <a:buChar char="■"/>
            </a:pPr>
            <a:r>
              <a:rPr lang="en-US" altLang="ja-JP" sz="2100" dirty="0"/>
              <a:t>600</a:t>
            </a:r>
            <a:r>
              <a:rPr lang="ja-JP" altLang="en-US" sz="2100"/>
              <a:t>名</a:t>
            </a:r>
            <a:r>
              <a:rPr lang="en-US" altLang="ja-JP" sz="2100" dirty="0"/>
              <a:t>Over</a:t>
            </a:r>
            <a:r>
              <a:rPr lang="ja-JP" altLang="en-US" sz="2000" dirty="0"/>
              <a:t>（</a:t>
            </a:r>
            <a:r>
              <a:rPr lang="en-US" altLang="ja-JP" sz="2000" dirty="0"/>
              <a:t>20-30</a:t>
            </a:r>
            <a:r>
              <a:rPr lang="ja-JP" altLang="en-US" sz="2000" dirty="0"/>
              <a:t>名ほど常にアクティブ）</a:t>
            </a:r>
            <a:endParaRPr lang="ja-JP" altLang="en-US" sz="2100" dirty="0"/>
          </a:p>
          <a:p>
            <a:pPr marL="609585" indent="-474121">
              <a:spcBef>
                <a:spcPts val="0"/>
              </a:spcBef>
              <a:spcAft>
                <a:spcPts val="600"/>
              </a:spcAft>
              <a:buSzPts val="2000"/>
              <a:buChar char="●"/>
            </a:pPr>
            <a:r>
              <a:rPr lang="ja-JP" altLang="en-US" sz="1700" dirty="0"/>
              <a:t>ホームページ</a:t>
            </a:r>
          </a:p>
          <a:p>
            <a:pPr marL="1371554" lvl="1" indent="-440256">
              <a:spcBef>
                <a:spcPts val="0"/>
              </a:spcBef>
              <a:spcAft>
                <a:spcPts val="600"/>
              </a:spcAft>
              <a:buSzPts val="1600"/>
              <a:buChar char="■"/>
            </a:pPr>
            <a:r>
              <a:rPr lang="en-US" altLang="ja-JP" sz="2100" u="sng" dirty="0">
                <a:hlinkClick r:id="rId3"/>
              </a:rPr>
              <a:t>https://ishi-kai.org/</a:t>
            </a:r>
            <a:endParaRPr lang="ja-JP" altLang="en-US" sz="1700" dirty="0"/>
          </a:p>
          <a:p>
            <a:pPr marL="1066785" lvl="1" indent="-474121">
              <a:spcBef>
                <a:spcPts val="0"/>
              </a:spcBef>
              <a:spcAft>
                <a:spcPts val="600"/>
              </a:spcAft>
              <a:buSzPts val="2000"/>
              <a:buChar char="●"/>
            </a:pPr>
            <a:r>
              <a:rPr lang="en-US" altLang="ja-JP" sz="1300" dirty="0"/>
              <a:t>Discord</a:t>
            </a:r>
            <a:r>
              <a:rPr lang="ja-JP" altLang="en-US" sz="1300" dirty="0"/>
              <a:t>上で活動中</a:t>
            </a:r>
          </a:p>
          <a:p>
            <a:pPr marL="1676370" lvl="2" indent="-457189">
              <a:spcBef>
                <a:spcPts val="0"/>
              </a:spcBef>
              <a:spcAft>
                <a:spcPts val="600"/>
              </a:spcAft>
              <a:buSzPts val="1800"/>
              <a:buChar char="○"/>
            </a:pPr>
            <a:r>
              <a:rPr lang="en-US" altLang="ja-JP" sz="1300" u="sng" dirty="0">
                <a:hlinkClick r:id="rId4"/>
              </a:rPr>
              <a:t>https://discord.gg/RwAWF5mZSR</a:t>
            </a:r>
            <a:endParaRPr lang="ja-JP" altLang="en-US" sz="1300" dirty="0"/>
          </a:p>
          <a:p>
            <a:pPr marL="609585" indent="-474121">
              <a:spcBef>
                <a:spcPts val="0"/>
              </a:spcBef>
              <a:spcAft>
                <a:spcPts val="600"/>
              </a:spcAft>
              <a:buSzPts val="2000"/>
              <a:buChar char="●"/>
            </a:pPr>
            <a:endParaRPr lang="ja-JP" altLang="en-US" sz="1700" dirty="0"/>
          </a:p>
          <a:p>
            <a:pPr marL="609585" indent="-474121">
              <a:spcBef>
                <a:spcPts val="0"/>
              </a:spcBef>
              <a:spcAft>
                <a:spcPts val="600"/>
              </a:spcAft>
              <a:buSzPts val="2000"/>
              <a:buChar char="●"/>
            </a:pPr>
            <a:r>
              <a:rPr lang="ja-JP" altLang="en-US" sz="1700" dirty="0"/>
              <a:t>イベント告知（勉強会など）</a:t>
            </a:r>
          </a:p>
          <a:p>
            <a:pPr marL="1371554" lvl="1" indent="-440256">
              <a:spcBef>
                <a:spcPts val="0"/>
              </a:spcBef>
              <a:spcAft>
                <a:spcPts val="600"/>
              </a:spcAft>
              <a:buSzPts val="1600"/>
              <a:buChar char="■"/>
            </a:pPr>
            <a:r>
              <a:rPr lang="en-US" altLang="ja-JP" sz="2100" u="sng" dirty="0">
                <a:hlinkClick r:id="rId5"/>
              </a:rPr>
              <a:t>https://ishikai.connpass.com/</a:t>
            </a:r>
            <a:endParaRPr lang="en-US" altLang="ja-JP" sz="2100" u="sng" dirty="0"/>
          </a:p>
          <a:p>
            <a:pPr marL="1828754" lvl="2" indent="-440256">
              <a:spcBef>
                <a:spcPts val="0"/>
              </a:spcBef>
              <a:spcAft>
                <a:spcPts val="600"/>
              </a:spcAft>
              <a:buSzPts val="1600"/>
              <a:buChar char="■"/>
            </a:pPr>
            <a:r>
              <a:rPr lang="en-US" altLang="ja-JP" sz="1700" u="sng" dirty="0"/>
              <a:t>20</a:t>
            </a:r>
            <a:r>
              <a:rPr lang="ja-JP" altLang="en-US" sz="1700" u="sng" dirty="0"/>
              <a:t>～</a:t>
            </a:r>
            <a:r>
              <a:rPr lang="en-US" altLang="ja-JP" sz="1700" u="sng" dirty="0"/>
              <a:t>50</a:t>
            </a:r>
            <a:r>
              <a:rPr lang="ja-JP" altLang="en-US" sz="1700" u="sng" dirty="0"/>
              <a:t>名ほどが常時参加</a:t>
            </a:r>
            <a:endParaRPr lang="ja-JP" altLang="en-US" sz="1700" dirty="0"/>
          </a:p>
        </p:txBody>
      </p:sp>
      <p:pic>
        <p:nvPicPr>
          <p:cNvPr id="264" name="Google Shape;264;p45"/>
          <p:cNvPicPr preferRelativeResize="0"/>
          <p:nvPr/>
        </p:nvPicPr>
        <p:blipFill>
          <a:blip r:embed="rId6"/>
          <a:stretch>
            <a:fillRect/>
          </a:stretch>
        </p:blipFill>
        <p:spPr>
          <a:xfrm>
            <a:off x="7850640" y="774285"/>
            <a:ext cx="2581173" cy="2581173"/>
          </a:xfrm>
          <a:prstGeom prst="rect">
            <a:avLst/>
          </a:prstGeom>
          <a:noFill/>
        </p:spPr>
      </p:pic>
      <p:pic>
        <p:nvPicPr>
          <p:cNvPr id="265" name="Google Shape;265;p45"/>
          <p:cNvPicPr preferRelativeResize="0"/>
          <p:nvPr/>
        </p:nvPicPr>
        <p:blipFill>
          <a:blip r:embed="rId7"/>
          <a:stretch>
            <a:fillRect/>
          </a:stretch>
        </p:blipFill>
        <p:spPr>
          <a:xfrm>
            <a:off x="7618799" y="3575074"/>
            <a:ext cx="3044856" cy="2581173"/>
          </a:xfrm>
          <a:prstGeom prst="rect">
            <a:avLst/>
          </a:prstGeom>
          <a:noFill/>
        </p:spPr>
      </p:pic>
    </p:spTree>
    <p:extLst>
      <p:ext uri="{BB962C8B-B14F-4D97-AF65-F5344CB8AC3E}">
        <p14:creationId xmlns:p14="http://schemas.microsoft.com/office/powerpoint/2010/main" val="154660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3">
          <a:extLst>
            <a:ext uri="{FF2B5EF4-FFF2-40B4-BE49-F238E27FC236}">
              <a16:creationId xmlns:a16="http://schemas.microsoft.com/office/drawing/2014/main" id="{63D2948B-4E80-9DC6-82BB-F6FC56139BFF}"/>
            </a:ext>
          </a:extLst>
        </p:cNvPr>
        <p:cNvGrpSpPr/>
        <p:nvPr/>
      </p:nvGrpSpPr>
      <p:grpSpPr>
        <a:xfrm>
          <a:off x="0" y="0"/>
          <a:ext cx="0" cy="0"/>
          <a:chOff x="0" y="0"/>
          <a:chExt cx="0" cy="0"/>
        </a:xfrm>
      </p:grpSpPr>
      <p:sp useBgFill="1">
        <p:nvSpPr>
          <p:cNvPr id="229" name="Rectangle 228">
            <a:extLst>
              <a:ext uri="{FF2B5EF4-FFF2-40B4-BE49-F238E27FC236}">
                <a16:creationId xmlns:a16="http://schemas.microsoft.com/office/drawing/2014/main" id="{D84D3838-99CD-A217-F1BF-307E3D52B9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1" name="Group 230">
            <a:extLst>
              <a:ext uri="{FF2B5EF4-FFF2-40B4-BE49-F238E27FC236}">
                <a16:creationId xmlns:a16="http://schemas.microsoft.com/office/drawing/2014/main" id="{6D3BF3E8-E3A8-A4AF-674D-6721BBA5CD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32" name="Rectangle 231">
              <a:extLst>
                <a:ext uri="{FF2B5EF4-FFF2-40B4-BE49-F238E27FC236}">
                  <a16:creationId xmlns:a16="http://schemas.microsoft.com/office/drawing/2014/main" id="{55DB00D4-333D-72EA-DAC6-D841DE87B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Rectangle 232">
              <a:extLst>
                <a:ext uri="{FF2B5EF4-FFF2-40B4-BE49-F238E27FC236}">
                  <a16:creationId xmlns:a16="http://schemas.microsoft.com/office/drawing/2014/main" id="{714112C0-0054-FCBC-210A-664DC2B27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Rectangle 233">
              <a:extLst>
                <a:ext uri="{FF2B5EF4-FFF2-40B4-BE49-F238E27FC236}">
                  <a16:creationId xmlns:a16="http://schemas.microsoft.com/office/drawing/2014/main" id="{DEC3E96E-AF1A-F37D-0AE9-2E9252E7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6" name="Rectangle 235">
            <a:extLst>
              <a:ext uri="{FF2B5EF4-FFF2-40B4-BE49-F238E27FC236}">
                <a16:creationId xmlns:a16="http://schemas.microsoft.com/office/drawing/2014/main" id="{A6B8EEC3-639A-E80B-D30F-579634A1B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Google Shape;224;p40">
            <a:extLst>
              <a:ext uri="{FF2B5EF4-FFF2-40B4-BE49-F238E27FC236}">
                <a16:creationId xmlns:a16="http://schemas.microsoft.com/office/drawing/2014/main" id="{410D3F74-2C45-7A0F-0D57-1B7E43F98A00}"/>
              </a:ext>
            </a:extLst>
          </p:cNvPr>
          <p:cNvSpPr txBox="1">
            <a:spLocks noGrp="1"/>
          </p:cNvSpPr>
          <p:nvPr>
            <p:ph idx="1"/>
          </p:nvPr>
        </p:nvSpPr>
        <p:spPr>
          <a:xfrm>
            <a:off x="1045028" y="3017522"/>
            <a:ext cx="9941319" cy="3124658"/>
          </a:xfrm>
          <a:prstGeom prst="rect">
            <a:avLst/>
          </a:prstGeom>
        </p:spPr>
        <p:txBody>
          <a:bodyPr spcFirstLastPara="1" vert="horz" lIns="121900" tIns="121900" rIns="121900" bIns="121900" rtlCol="0" anchor="ctr" anchorCtr="0">
            <a:normAutofit/>
          </a:bodyPr>
          <a:lstStyle/>
          <a:p>
            <a:pPr marL="0" indent="0">
              <a:buNone/>
            </a:pPr>
            <a:r>
              <a:rPr lang="en-US" altLang="ja-JP" sz="2400" dirty="0"/>
              <a:t>ISHI</a:t>
            </a:r>
            <a:r>
              <a:rPr lang="ja-JP" altLang="en-US" sz="2400"/>
              <a:t>会の活動</a:t>
            </a:r>
            <a:endParaRPr lang="en-US" altLang="ja-JP" sz="2400" dirty="0"/>
          </a:p>
        </p:txBody>
      </p:sp>
      <p:cxnSp>
        <p:nvCxnSpPr>
          <p:cNvPr id="238" name="Straight Connector 237">
            <a:extLst>
              <a:ext uri="{FF2B5EF4-FFF2-40B4-BE49-F238E27FC236}">
                <a16:creationId xmlns:a16="http://schemas.microsoft.com/office/drawing/2014/main" id="{297CEC09-759B-7A61-EFEE-8532849E1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155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FBC6E022-CFEC-C93B-D72D-1B92EEBF2982}"/>
              </a:ext>
            </a:extLst>
          </p:cNvPr>
          <p:cNvSpPr>
            <a:spLocks noGrp="1"/>
          </p:cNvSpPr>
          <p:nvPr>
            <p:ph type="title"/>
          </p:nvPr>
        </p:nvSpPr>
        <p:spPr>
          <a:xfrm>
            <a:off x="6248400" y="365125"/>
            <a:ext cx="5105400" cy="2579692"/>
          </a:xfrm>
        </p:spPr>
        <p:txBody>
          <a:bodyPr anchor="b">
            <a:normAutofit/>
          </a:bodyPr>
          <a:lstStyle/>
          <a:p>
            <a:r>
              <a:rPr lang="ja-JP" altLang="en-US" dirty="0"/>
              <a:t>活動拠点：</a:t>
            </a:r>
            <a:r>
              <a:rPr kumimoji="1" lang="en-US" altLang="ja-JP" dirty="0"/>
              <a:t>Discord</a:t>
            </a:r>
            <a:endParaRPr kumimoji="1" lang="ja-JP" altLang="en-US" dirty="0"/>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43C00320-A73E-012E-E2C3-28D0E94F7BF1}"/>
              </a:ext>
            </a:extLst>
          </p:cNvPr>
          <p:cNvPicPr>
            <a:picLocks noChangeAspect="1"/>
          </p:cNvPicPr>
          <p:nvPr/>
        </p:nvPicPr>
        <p:blipFill>
          <a:blip r:embed="rId2" cstate="print">
            <a:extLst>
              <a:ext uri="{28A0092B-C50C-407E-A947-70E740481C1C}">
                <a14:useLocalDpi xmlns:a14="http://schemas.microsoft.com/office/drawing/2010/main" val="0"/>
              </a:ext>
            </a:extLst>
          </a:blip>
          <a:srcRect l="7452" r="14261" b="-2"/>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4" name="図 3" descr="テキスト&#10;&#10;自動的に生成された説明">
            <a:extLst>
              <a:ext uri="{FF2B5EF4-FFF2-40B4-BE49-F238E27FC236}">
                <a16:creationId xmlns:a16="http://schemas.microsoft.com/office/drawing/2014/main" id="{2688548B-3C52-13F8-F48E-458E487543E9}"/>
              </a:ext>
            </a:extLst>
          </p:cNvPr>
          <p:cNvPicPr>
            <a:picLocks noChangeAspect="1"/>
          </p:cNvPicPr>
          <p:nvPr/>
        </p:nvPicPr>
        <p:blipFill>
          <a:blip r:embed="rId3"/>
          <a:srcRect r="-2" b="16888"/>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3" name="コンテンツ プレースホルダー 2">
            <a:extLst>
              <a:ext uri="{FF2B5EF4-FFF2-40B4-BE49-F238E27FC236}">
                <a16:creationId xmlns:a16="http://schemas.microsoft.com/office/drawing/2014/main" id="{D4DFE55F-3E8E-0F1F-5DE5-3FC9DC1E43D9}"/>
              </a:ext>
            </a:extLst>
          </p:cNvPr>
          <p:cNvSpPr>
            <a:spLocks noGrp="1"/>
          </p:cNvSpPr>
          <p:nvPr>
            <p:ph idx="1"/>
          </p:nvPr>
        </p:nvSpPr>
        <p:spPr>
          <a:xfrm>
            <a:off x="6248400" y="3124205"/>
            <a:ext cx="5615474" cy="3579840"/>
          </a:xfrm>
        </p:spPr>
        <p:txBody>
          <a:bodyPr>
            <a:normAutofit/>
          </a:bodyPr>
          <a:lstStyle/>
          <a:p>
            <a:pPr indent="114300"/>
            <a:r>
              <a:rPr lang="ja-JP" altLang="ja-JP" sz="2400" kern="100" dirty="0">
                <a:effectLst/>
                <a:latin typeface="Times New Roman" panose="02020603050405020304" pitchFamily="18" charset="0"/>
                <a:ea typeface="ＭＳ 明朝" panose="02020609040205080304" pitchFamily="17" charset="-128"/>
              </a:rPr>
              <a:t>インターネット上を活動拠点</a:t>
            </a:r>
            <a:endParaRPr lang="en-US" altLang="ja-JP" sz="2400" kern="100" dirty="0">
              <a:effectLst/>
              <a:latin typeface="Times New Roman" panose="02020603050405020304" pitchFamily="18" charset="0"/>
              <a:ea typeface="ＭＳ 明朝" panose="02020609040205080304" pitchFamily="17" charset="-128"/>
            </a:endParaRPr>
          </a:p>
          <a:p>
            <a:pPr lvl="1" indent="114300"/>
            <a:r>
              <a:rPr lang="ja-JP" altLang="ja-JP" sz="1800" kern="100" dirty="0">
                <a:effectLst/>
                <a:latin typeface="Times New Roman" panose="02020603050405020304" pitchFamily="18" charset="0"/>
                <a:ea typeface="ＭＳ 明朝" panose="02020609040205080304" pitchFamily="17" charset="-128"/>
              </a:rPr>
              <a:t>チャットアプリ</a:t>
            </a:r>
            <a:r>
              <a:rPr lang="ja-JP" altLang="en-US" sz="1800" kern="100" dirty="0">
                <a:effectLst/>
                <a:latin typeface="Times New Roman" panose="02020603050405020304" pitchFamily="18" charset="0"/>
                <a:ea typeface="ＭＳ 明朝" panose="02020609040205080304" pitchFamily="17" charset="-128"/>
              </a:rPr>
              <a:t>の</a:t>
            </a:r>
            <a:r>
              <a:rPr lang="en-US" altLang="ja-JP" sz="1800" kern="100" dirty="0">
                <a:effectLst/>
                <a:latin typeface="Times New Roman" panose="02020603050405020304" pitchFamily="18" charset="0"/>
                <a:ea typeface="ＭＳ 明朝" panose="02020609040205080304" pitchFamily="17" charset="-128"/>
              </a:rPr>
              <a:t>Discord</a:t>
            </a:r>
            <a:r>
              <a:rPr lang="ja-JP" altLang="ja-JP" sz="1800" kern="100" dirty="0">
                <a:effectLst/>
                <a:latin typeface="Times New Roman" panose="02020603050405020304" pitchFamily="18" charset="0"/>
                <a:ea typeface="ＭＳ 明朝" panose="02020609040205080304" pitchFamily="17" charset="-128"/>
              </a:rPr>
              <a:t>を利用</a:t>
            </a:r>
            <a:endParaRPr lang="en-US" altLang="ja-JP" sz="1800" kern="100" dirty="0">
              <a:effectLst/>
              <a:latin typeface="Times New Roman" panose="02020603050405020304" pitchFamily="18" charset="0"/>
              <a:ea typeface="ＭＳ 明朝" panose="02020609040205080304" pitchFamily="17" charset="-128"/>
            </a:endParaRPr>
          </a:p>
          <a:p>
            <a:pPr lvl="1" indent="114300"/>
            <a:r>
              <a:rPr lang="ja-JP" altLang="ja-JP" sz="1800" kern="100" dirty="0">
                <a:effectLst/>
                <a:latin typeface="Times New Roman" panose="02020603050405020304" pitchFamily="18" charset="0"/>
                <a:ea typeface="ＭＳ 明朝" panose="02020609040205080304" pitchFamily="17" charset="-128"/>
              </a:rPr>
              <a:t>一般的な組織におけるオフィスに相当</a:t>
            </a:r>
          </a:p>
          <a:p>
            <a:pPr indent="114300"/>
            <a:r>
              <a:rPr lang="ja-JP" altLang="ja-JP" sz="2400" kern="100" dirty="0">
                <a:effectLst/>
                <a:latin typeface="Times New Roman" panose="02020603050405020304" pitchFamily="18" charset="0"/>
                <a:ea typeface="ＭＳ 明朝" panose="02020609040205080304" pitchFamily="17" charset="-128"/>
              </a:rPr>
              <a:t>主な活動</a:t>
            </a:r>
            <a:endParaRPr lang="en-US" altLang="ja-JP" sz="2400" kern="100" dirty="0">
              <a:latin typeface="Times New Roman" panose="02020603050405020304" pitchFamily="18" charset="0"/>
              <a:ea typeface="ＭＳ 明朝" panose="02020609040205080304" pitchFamily="17" charset="-128"/>
            </a:endParaRPr>
          </a:p>
          <a:p>
            <a:pPr lvl="1" indent="114300"/>
            <a:r>
              <a:rPr lang="ja-JP" altLang="ja-JP" sz="1800" kern="100" dirty="0">
                <a:effectLst/>
                <a:latin typeface="Times New Roman" panose="02020603050405020304" pitchFamily="18" charset="0"/>
                <a:ea typeface="ＭＳ 明朝" panose="02020609040205080304" pitchFamily="17" charset="-128"/>
              </a:rPr>
              <a:t>テーマに沿った各チャンネルによるディスカッション</a:t>
            </a:r>
            <a:endParaRPr lang="en-US" altLang="ja-JP" sz="1800" kern="100" dirty="0">
              <a:effectLst/>
              <a:latin typeface="Times New Roman" panose="02020603050405020304" pitchFamily="18" charset="0"/>
              <a:ea typeface="ＭＳ 明朝" panose="02020609040205080304" pitchFamily="17" charset="-128"/>
            </a:endParaRPr>
          </a:p>
          <a:p>
            <a:pPr lvl="1" indent="114300"/>
            <a:r>
              <a:rPr lang="ja-JP" altLang="ja-JP" sz="1800" kern="100" dirty="0">
                <a:effectLst/>
                <a:latin typeface="Times New Roman" panose="02020603050405020304" pitchFamily="18" charset="0"/>
                <a:ea typeface="ＭＳ 明朝" panose="02020609040205080304" pitchFamily="17" charset="-128"/>
              </a:rPr>
              <a:t>ビデオチャットを利用した定例もくもく会</a:t>
            </a:r>
            <a:endParaRPr lang="en-US" altLang="ja-JP" sz="1800" kern="100" dirty="0">
              <a:effectLst/>
              <a:latin typeface="Times New Roman" panose="02020603050405020304" pitchFamily="18" charset="0"/>
              <a:ea typeface="ＭＳ 明朝" panose="02020609040205080304" pitchFamily="17" charset="-128"/>
            </a:endParaRPr>
          </a:p>
          <a:p>
            <a:pPr lvl="2" indent="114300"/>
            <a:r>
              <a:rPr lang="ja-JP" altLang="ja-JP" sz="1800" kern="100" dirty="0">
                <a:effectLst/>
                <a:latin typeface="Times New Roman" panose="02020603050405020304" pitchFamily="18" charset="0"/>
                <a:ea typeface="ＭＳ 明朝" panose="02020609040205080304" pitchFamily="17" charset="-128"/>
              </a:rPr>
              <a:t>もくもく会</a:t>
            </a:r>
            <a:r>
              <a:rPr lang="ja-JP" altLang="en-US" sz="1800" kern="100" dirty="0">
                <a:effectLst/>
                <a:latin typeface="Times New Roman" panose="02020603050405020304" pitchFamily="18" charset="0"/>
                <a:ea typeface="ＭＳ 明朝" panose="02020609040205080304" pitchFamily="17" charset="-128"/>
              </a:rPr>
              <a:t>：</a:t>
            </a:r>
            <a:r>
              <a:rPr lang="ja-JP" altLang="ja-JP" sz="1800" kern="100" dirty="0">
                <a:effectLst/>
                <a:latin typeface="Times New Roman" panose="02020603050405020304" pitchFamily="18" charset="0"/>
                <a:ea typeface="ＭＳ 明朝" panose="02020609040205080304" pitchFamily="17" charset="-128"/>
              </a:rPr>
              <a:t>皆で一か所に集まり，各自が独自のテーマで黙々と開発するという会合</a:t>
            </a:r>
          </a:p>
        </p:txBody>
      </p:sp>
    </p:spTree>
    <p:extLst>
      <p:ext uri="{BB962C8B-B14F-4D97-AF65-F5344CB8AC3E}">
        <p14:creationId xmlns:p14="http://schemas.microsoft.com/office/powerpoint/2010/main" val="3529138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descr="レストランのブースに座っている人たち&#10;&#10;中程度の精度で自動的に生成された説明">
            <a:extLst>
              <a:ext uri="{FF2B5EF4-FFF2-40B4-BE49-F238E27FC236}">
                <a16:creationId xmlns:a16="http://schemas.microsoft.com/office/drawing/2014/main" id="{56BA176A-FBB2-7999-C493-BDCAACBFC87D}"/>
              </a:ext>
            </a:extLst>
          </p:cNvPr>
          <p:cNvPicPr>
            <a:picLocks noChangeAspect="1"/>
          </p:cNvPicPr>
          <p:nvPr/>
        </p:nvPicPr>
        <p:blipFill>
          <a:blip r:embed="rId2" cstate="print">
            <a:extLst>
              <a:ext uri="{28A0092B-C50C-407E-A947-70E740481C1C}">
                <a14:useLocalDpi xmlns:a14="http://schemas.microsoft.com/office/drawing/2010/main" val="0"/>
              </a:ext>
            </a:extLst>
          </a:blip>
          <a:srcRect t="11291" r="-1" b="20859"/>
          <a:stretch/>
        </p:blipFill>
        <p:spPr>
          <a:xfrm>
            <a:off x="-1" y="10"/>
            <a:ext cx="12228129" cy="4666928"/>
          </a:xfrm>
          <a:prstGeom prst="rect">
            <a:avLst/>
          </a:prstGeom>
        </p:spPr>
      </p:pic>
      <p:grpSp>
        <p:nvGrpSpPr>
          <p:cNvPr id="11" name="Group 10">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2" name="Freeform: Shape 11">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5" name="Freeform: Shape 14">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タイトル 1">
            <a:extLst>
              <a:ext uri="{FF2B5EF4-FFF2-40B4-BE49-F238E27FC236}">
                <a16:creationId xmlns:a16="http://schemas.microsoft.com/office/drawing/2014/main" id="{5ED2A5E9-91F1-968C-38A3-DA9D0A952449}"/>
              </a:ext>
            </a:extLst>
          </p:cNvPr>
          <p:cNvSpPr>
            <a:spLocks noGrp="1"/>
          </p:cNvSpPr>
          <p:nvPr>
            <p:ph type="title"/>
          </p:nvPr>
        </p:nvSpPr>
        <p:spPr>
          <a:xfrm>
            <a:off x="804672" y="4551037"/>
            <a:ext cx="5021782" cy="1509931"/>
          </a:xfrm>
        </p:spPr>
        <p:txBody>
          <a:bodyPr>
            <a:normAutofit/>
          </a:bodyPr>
          <a:lstStyle/>
          <a:p>
            <a:r>
              <a:rPr kumimoji="1" lang="ja-JP" altLang="en-US" sz="3600">
                <a:solidFill>
                  <a:schemeClr val="tx2"/>
                </a:solidFill>
              </a:rPr>
              <a:t>最初のイベント</a:t>
            </a:r>
          </a:p>
        </p:txBody>
      </p:sp>
      <p:sp>
        <p:nvSpPr>
          <p:cNvPr id="3" name="コンテンツ プレースホルダー 2">
            <a:extLst>
              <a:ext uri="{FF2B5EF4-FFF2-40B4-BE49-F238E27FC236}">
                <a16:creationId xmlns:a16="http://schemas.microsoft.com/office/drawing/2014/main" id="{A95BE33F-6379-9AFF-6D10-6077D1E6697D}"/>
              </a:ext>
            </a:extLst>
          </p:cNvPr>
          <p:cNvSpPr>
            <a:spLocks noGrp="1"/>
          </p:cNvSpPr>
          <p:nvPr>
            <p:ph idx="1"/>
          </p:nvPr>
        </p:nvSpPr>
        <p:spPr>
          <a:xfrm>
            <a:off x="5080519" y="4551037"/>
            <a:ext cx="5542383" cy="2027045"/>
          </a:xfrm>
        </p:spPr>
        <p:txBody>
          <a:bodyPr anchor="ctr">
            <a:normAutofit/>
          </a:bodyPr>
          <a:lstStyle/>
          <a:p>
            <a:pPr indent="114300"/>
            <a:r>
              <a:rPr lang="en-US" altLang="ja-JP" sz="2400" kern="100" dirty="0">
                <a:solidFill>
                  <a:schemeClr val="tx2"/>
                </a:solidFill>
                <a:effectLst/>
                <a:latin typeface="Times New Roman" panose="02020603050405020304" pitchFamily="18" charset="0"/>
                <a:ea typeface="ＭＳ 明朝" panose="02020609040205080304" pitchFamily="17" charset="-128"/>
              </a:rPr>
              <a:t>ISHI</a:t>
            </a:r>
            <a:r>
              <a:rPr lang="ja-JP" altLang="ja-JP" sz="2400" kern="100" dirty="0">
                <a:solidFill>
                  <a:schemeClr val="tx2"/>
                </a:solidFill>
                <a:effectLst/>
                <a:latin typeface="Times New Roman" panose="02020603050405020304" pitchFamily="18" charset="0"/>
                <a:ea typeface="ＭＳ 明朝" panose="02020609040205080304" pitchFamily="17" charset="-128"/>
              </a:rPr>
              <a:t>会は</a:t>
            </a:r>
            <a:r>
              <a:rPr lang="en-US" altLang="ja-JP" sz="2400" kern="100" dirty="0">
                <a:solidFill>
                  <a:schemeClr val="tx2"/>
                </a:solidFill>
                <a:effectLst/>
                <a:latin typeface="Times New Roman" panose="02020603050405020304" pitchFamily="18" charset="0"/>
                <a:ea typeface="ＭＳ 明朝" panose="02020609040205080304" pitchFamily="17" charset="-128"/>
              </a:rPr>
              <a:t>2023</a:t>
            </a:r>
            <a:r>
              <a:rPr lang="ja-JP" altLang="ja-JP" sz="2400" kern="100" dirty="0">
                <a:solidFill>
                  <a:schemeClr val="tx2"/>
                </a:solidFill>
                <a:effectLst/>
                <a:latin typeface="Times New Roman" panose="02020603050405020304" pitchFamily="18" charset="0"/>
                <a:ea typeface="ＭＳ 明朝" panose="02020609040205080304" pitchFamily="17" charset="-128"/>
              </a:rPr>
              <a:t>年</a:t>
            </a:r>
            <a:r>
              <a:rPr lang="en-US" altLang="ja-JP" sz="2400" kern="100" dirty="0">
                <a:solidFill>
                  <a:schemeClr val="tx2"/>
                </a:solidFill>
                <a:effectLst/>
                <a:latin typeface="Times New Roman" panose="02020603050405020304" pitchFamily="18" charset="0"/>
                <a:ea typeface="ＭＳ 明朝" panose="02020609040205080304" pitchFamily="17" charset="-128"/>
              </a:rPr>
              <a:t>5</a:t>
            </a:r>
            <a:r>
              <a:rPr lang="ja-JP" altLang="ja-JP" sz="2400" kern="100" dirty="0">
                <a:solidFill>
                  <a:schemeClr val="tx2"/>
                </a:solidFill>
                <a:effectLst/>
                <a:latin typeface="Times New Roman" panose="02020603050405020304" pitchFamily="18" charset="0"/>
                <a:ea typeface="ＭＳ 明朝" panose="02020609040205080304" pitchFamily="17" charset="-128"/>
              </a:rPr>
              <a:t>月</a:t>
            </a:r>
            <a:r>
              <a:rPr lang="en-US" altLang="ja-JP" sz="2400" kern="100" dirty="0">
                <a:solidFill>
                  <a:schemeClr val="tx2"/>
                </a:solidFill>
                <a:effectLst/>
                <a:latin typeface="Times New Roman" panose="02020603050405020304" pitchFamily="18" charset="0"/>
                <a:ea typeface="ＭＳ 明朝" panose="02020609040205080304" pitchFamily="17" charset="-128"/>
              </a:rPr>
              <a:t>7</a:t>
            </a:r>
            <a:r>
              <a:rPr lang="ja-JP" altLang="ja-JP" sz="2400" kern="100" dirty="0">
                <a:solidFill>
                  <a:schemeClr val="tx2"/>
                </a:solidFill>
                <a:effectLst/>
                <a:latin typeface="Times New Roman" panose="02020603050405020304" pitchFamily="18" charset="0"/>
                <a:ea typeface="ＭＳ 明朝" panose="02020609040205080304" pitchFamily="17" charset="-128"/>
              </a:rPr>
              <a:t>日に開催された「第一回ハンズオンセミナー」をもって設立</a:t>
            </a:r>
          </a:p>
          <a:p>
            <a:pPr lvl="1"/>
            <a:r>
              <a:rPr kumimoji="1" lang="ja-JP" altLang="en-US" sz="1800" dirty="0">
                <a:solidFill>
                  <a:schemeClr val="tx2"/>
                </a:solidFill>
              </a:rPr>
              <a:t>参加者は</a:t>
            </a:r>
            <a:r>
              <a:rPr kumimoji="1" lang="en-US" altLang="ja-JP" sz="1800" dirty="0">
                <a:solidFill>
                  <a:schemeClr val="tx2"/>
                </a:solidFill>
              </a:rPr>
              <a:t>13</a:t>
            </a:r>
            <a:r>
              <a:rPr kumimoji="1" lang="ja-JP" altLang="en-US" sz="1800" dirty="0">
                <a:solidFill>
                  <a:schemeClr val="tx2"/>
                </a:solidFill>
              </a:rPr>
              <a:t>名</a:t>
            </a:r>
          </a:p>
        </p:txBody>
      </p:sp>
    </p:spTree>
    <p:extLst>
      <p:ext uri="{BB962C8B-B14F-4D97-AF65-F5344CB8AC3E}">
        <p14:creationId xmlns:p14="http://schemas.microsoft.com/office/powerpoint/2010/main" val="3054844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620FDFD2-19AF-4124-A49A-BAC0929B1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3CE26A83-784A-6F9F-7E41-79DFE7DDEBAF}"/>
              </a:ext>
            </a:extLst>
          </p:cNvPr>
          <p:cNvSpPr>
            <a:spLocks noGrp="1"/>
          </p:cNvSpPr>
          <p:nvPr>
            <p:ph type="title"/>
          </p:nvPr>
        </p:nvSpPr>
        <p:spPr>
          <a:xfrm>
            <a:off x="6981825" y="1641752"/>
            <a:ext cx="4391024" cy="1323439"/>
          </a:xfrm>
        </p:spPr>
        <p:txBody>
          <a:bodyPr anchor="t">
            <a:normAutofit/>
          </a:bodyPr>
          <a:lstStyle/>
          <a:p>
            <a:r>
              <a:rPr kumimoji="1" lang="ja-JP" altLang="en-US" sz="4000">
                <a:solidFill>
                  <a:schemeClr val="bg1"/>
                </a:solidFill>
              </a:rPr>
              <a:t>定例イベント</a:t>
            </a:r>
          </a:p>
        </p:txBody>
      </p:sp>
      <p:pic>
        <p:nvPicPr>
          <p:cNvPr id="4" name="図 3" descr="レストランで椅子に集う人々&#10;&#10;中程度の精度で自動的に生成された説明">
            <a:extLst>
              <a:ext uri="{FF2B5EF4-FFF2-40B4-BE49-F238E27FC236}">
                <a16:creationId xmlns:a16="http://schemas.microsoft.com/office/drawing/2014/main" id="{B41F789A-1601-CC89-7B89-549FDE829583}"/>
              </a:ext>
            </a:extLst>
          </p:cNvPr>
          <p:cNvPicPr>
            <a:picLocks noChangeAspect="1"/>
          </p:cNvPicPr>
          <p:nvPr/>
        </p:nvPicPr>
        <p:blipFill>
          <a:blip r:embed="rId2" cstate="print">
            <a:extLst>
              <a:ext uri="{28A0092B-C50C-407E-A947-70E740481C1C}">
                <a14:useLocalDpi xmlns:a14="http://schemas.microsoft.com/office/drawing/2010/main" val="0"/>
              </a:ext>
            </a:extLst>
          </a:blip>
          <a:srcRect t="2656" r="1" b="1"/>
          <a:stretch/>
        </p:blipFill>
        <p:spPr>
          <a:xfrm>
            <a:off x="20" y="1"/>
            <a:ext cx="6088360" cy="3333749"/>
          </a:xfrm>
          <a:custGeom>
            <a:avLst/>
            <a:gdLst/>
            <a:ahLst/>
            <a:cxnLst/>
            <a:rect l="l" t="t" r="r" b="b"/>
            <a:pathLst>
              <a:path w="6088380" h="3333749">
                <a:moveTo>
                  <a:pt x="0" y="0"/>
                </a:moveTo>
                <a:lnTo>
                  <a:pt x="6088380" y="0"/>
                </a:lnTo>
                <a:lnTo>
                  <a:pt x="6088380" y="2202180"/>
                </a:lnTo>
                <a:lnTo>
                  <a:pt x="5913795" y="3333749"/>
                </a:lnTo>
                <a:lnTo>
                  <a:pt x="0" y="3333749"/>
                </a:lnTo>
                <a:close/>
              </a:path>
            </a:pathLst>
          </a:custGeom>
        </p:spPr>
      </p:pic>
      <p:pic>
        <p:nvPicPr>
          <p:cNvPr id="5" name="図 4" descr="アプリケーション, テーブル&#10;&#10;中程度の精度で自動的に生成された説明">
            <a:extLst>
              <a:ext uri="{FF2B5EF4-FFF2-40B4-BE49-F238E27FC236}">
                <a16:creationId xmlns:a16="http://schemas.microsoft.com/office/drawing/2014/main" id="{99C91FF2-C2EF-03EA-B8C0-C45260D5C1A7}"/>
              </a:ext>
            </a:extLst>
          </p:cNvPr>
          <p:cNvPicPr>
            <a:picLocks noChangeAspect="1"/>
          </p:cNvPicPr>
          <p:nvPr/>
        </p:nvPicPr>
        <p:blipFill rotWithShape="1">
          <a:blip r:embed="rId3"/>
          <a:srcRect t="19537" r="1" b="35700"/>
          <a:stretch/>
        </p:blipFill>
        <p:spPr bwMode="auto">
          <a:xfrm>
            <a:off x="20" y="3524252"/>
            <a:ext cx="6088360" cy="3333748"/>
          </a:xfrm>
          <a:custGeom>
            <a:avLst/>
            <a:gdLst/>
            <a:ahLst/>
            <a:cxnLst/>
            <a:rect l="l" t="t" r="r" b="b"/>
            <a:pathLst>
              <a:path w="6088380" h="3333748">
                <a:moveTo>
                  <a:pt x="0" y="0"/>
                </a:moveTo>
                <a:lnTo>
                  <a:pt x="5884403" y="0"/>
                </a:lnTo>
                <a:lnTo>
                  <a:pt x="5882640" y="11428"/>
                </a:lnTo>
                <a:lnTo>
                  <a:pt x="5562600" y="1931668"/>
                </a:lnTo>
                <a:lnTo>
                  <a:pt x="6088380" y="3333748"/>
                </a:lnTo>
                <a:lnTo>
                  <a:pt x="0" y="3333748"/>
                </a:lnTo>
                <a:close/>
              </a:path>
            </a:pathLst>
          </a:custGeom>
          <a:extLst>
            <a:ext uri="{53640926-AAD7-44D8-BBD7-CCE9431645EC}">
              <a14:shadowObscured xmlns:a14="http://schemas.microsoft.com/office/drawing/2010/main"/>
            </a:ext>
          </a:extLst>
        </p:spPr>
      </p:pic>
      <p:grpSp>
        <p:nvGrpSpPr>
          <p:cNvPr id="17" name="Group 11">
            <a:extLst>
              <a:ext uri="{FF2B5EF4-FFF2-40B4-BE49-F238E27FC236}">
                <a16:creationId xmlns:a16="http://schemas.microsoft.com/office/drawing/2014/main" id="{7F6F6FC6-9A5F-4E14-8105-15D94914A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13" name="Freeform: Shape 12">
              <a:extLst>
                <a:ext uri="{FF2B5EF4-FFF2-40B4-BE49-F238E27FC236}">
                  <a16:creationId xmlns:a16="http://schemas.microsoft.com/office/drawing/2014/main" id="{2DCFA6DA-C89C-4BD9-A659-4E35D789B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3">
              <a:extLst>
                <a:ext uri="{FF2B5EF4-FFF2-40B4-BE49-F238E27FC236}">
                  <a16:creationId xmlns:a16="http://schemas.microsoft.com/office/drawing/2014/main" id="{868AC5BD-C02C-4D96-813D-3C9ABB388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コンテンツ プレースホルダー 2">
            <a:extLst>
              <a:ext uri="{FF2B5EF4-FFF2-40B4-BE49-F238E27FC236}">
                <a16:creationId xmlns:a16="http://schemas.microsoft.com/office/drawing/2014/main" id="{8A24B6BF-0201-ACDF-FC20-DC8AA0858FE9}"/>
              </a:ext>
            </a:extLst>
          </p:cNvPr>
          <p:cNvSpPr>
            <a:spLocks noGrp="1"/>
          </p:cNvSpPr>
          <p:nvPr>
            <p:ph idx="1"/>
          </p:nvPr>
        </p:nvSpPr>
        <p:spPr>
          <a:xfrm>
            <a:off x="6981826" y="3146400"/>
            <a:ext cx="4391024" cy="2682000"/>
          </a:xfrm>
        </p:spPr>
        <p:txBody>
          <a:bodyPr>
            <a:normAutofit/>
          </a:bodyPr>
          <a:lstStyle/>
          <a:p>
            <a:r>
              <a:rPr lang="ja-JP" altLang="ja-JP" sz="2200" kern="100" dirty="0">
                <a:solidFill>
                  <a:schemeClr val="bg1">
                    <a:alpha val="80000"/>
                  </a:schemeClr>
                </a:solidFill>
                <a:effectLst/>
                <a:latin typeface="Times New Roman" panose="02020603050405020304" pitchFamily="18" charset="0"/>
                <a:ea typeface="ＭＳ 明朝" panose="02020609040205080304" pitchFamily="17" charset="-128"/>
              </a:rPr>
              <a:t>対外向けの活動の一つ</a:t>
            </a:r>
            <a:endParaRPr lang="en-US" altLang="ja-JP" sz="2200" kern="100" dirty="0">
              <a:solidFill>
                <a:schemeClr val="bg1">
                  <a:alpha val="80000"/>
                </a:schemeClr>
              </a:solidFill>
              <a:latin typeface="Times New Roman" panose="02020603050405020304" pitchFamily="18" charset="0"/>
              <a:ea typeface="ＭＳ 明朝" panose="02020609040205080304" pitchFamily="17" charset="-128"/>
            </a:endParaRPr>
          </a:p>
          <a:p>
            <a:r>
              <a:rPr lang="ja-JP" altLang="ja-JP" sz="2200" kern="100" dirty="0">
                <a:solidFill>
                  <a:schemeClr val="bg1">
                    <a:alpha val="80000"/>
                  </a:schemeClr>
                </a:solidFill>
                <a:effectLst/>
                <a:latin typeface="Times New Roman" panose="02020603050405020304" pitchFamily="18" charset="0"/>
                <a:ea typeface="ＭＳ 明朝" panose="02020609040205080304" pitchFamily="17" charset="-128"/>
              </a:rPr>
              <a:t>月に</a:t>
            </a:r>
            <a:r>
              <a:rPr lang="en-US" altLang="ja-JP" sz="2200" kern="100" dirty="0">
                <a:solidFill>
                  <a:schemeClr val="bg1">
                    <a:alpha val="80000"/>
                  </a:schemeClr>
                </a:solidFill>
                <a:effectLst/>
                <a:latin typeface="Times New Roman" panose="02020603050405020304" pitchFamily="18" charset="0"/>
                <a:ea typeface="ＭＳ 明朝" panose="02020609040205080304" pitchFamily="17" charset="-128"/>
              </a:rPr>
              <a:t>1</a:t>
            </a:r>
            <a:r>
              <a:rPr lang="ja-JP" altLang="ja-JP" sz="2200" kern="100" dirty="0">
                <a:solidFill>
                  <a:schemeClr val="bg1">
                    <a:alpha val="80000"/>
                  </a:schemeClr>
                </a:solidFill>
                <a:effectLst/>
                <a:latin typeface="Times New Roman" panose="02020603050405020304" pitchFamily="18" charset="0"/>
                <a:ea typeface="ＭＳ 明朝" panose="02020609040205080304" pitchFamily="17" charset="-128"/>
              </a:rPr>
              <a:t>～</a:t>
            </a:r>
            <a:r>
              <a:rPr lang="en-US" altLang="ja-JP" sz="2200" kern="100" dirty="0">
                <a:solidFill>
                  <a:schemeClr val="bg1">
                    <a:alpha val="80000"/>
                  </a:schemeClr>
                </a:solidFill>
                <a:effectLst/>
                <a:latin typeface="Times New Roman" panose="02020603050405020304" pitchFamily="18" charset="0"/>
                <a:ea typeface="ＭＳ 明朝" panose="02020609040205080304" pitchFamily="17" charset="-128"/>
              </a:rPr>
              <a:t>2</a:t>
            </a:r>
            <a:r>
              <a:rPr lang="ja-JP" altLang="ja-JP" sz="2200" kern="100" dirty="0">
                <a:solidFill>
                  <a:schemeClr val="bg1">
                    <a:alpha val="80000"/>
                  </a:schemeClr>
                </a:solidFill>
                <a:effectLst/>
                <a:latin typeface="Times New Roman" panose="02020603050405020304" pitchFamily="18" charset="0"/>
                <a:ea typeface="ＭＳ 明朝" panose="02020609040205080304" pitchFamily="17" charset="-128"/>
              </a:rPr>
              <a:t>回，テーマに沿ったゲスト講師を呼んでの勉強会や初心者向けハンズオンセミナーを開催</a:t>
            </a:r>
          </a:p>
          <a:p>
            <a:endParaRPr kumimoji="1" lang="ja-JP" altLang="en-US" sz="2200" dirty="0">
              <a:solidFill>
                <a:schemeClr val="bg1">
                  <a:alpha val="80000"/>
                </a:schemeClr>
              </a:solidFill>
            </a:endParaRPr>
          </a:p>
        </p:txBody>
      </p:sp>
    </p:spTree>
    <p:extLst>
      <p:ext uri="{BB962C8B-B14F-4D97-AF65-F5344CB8AC3E}">
        <p14:creationId xmlns:p14="http://schemas.microsoft.com/office/powerpoint/2010/main" val="2368044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descr="屋内, テーブル, キッチン, 男 が含まれている画像&#10;&#10;自動的に生成された説明">
            <a:extLst>
              <a:ext uri="{FF2B5EF4-FFF2-40B4-BE49-F238E27FC236}">
                <a16:creationId xmlns:a16="http://schemas.microsoft.com/office/drawing/2014/main" id="{FEB27D92-C764-2776-A3A9-6E75B5540A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タイトル 1">
            <a:extLst>
              <a:ext uri="{FF2B5EF4-FFF2-40B4-BE49-F238E27FC236}">
                <a16:creationId xmlns:a16="http://schemas.microsoft.com/office/drawing/2014/main" id="{94000305-ED65-8A70-9453-FE0DCF4A3B9C}"/>
              </a:ext>
            </a:extLst>
          </p:cNvPr>
          <p:cNvSpPr>
            <a:spLocks noGrp="1"/>
          </p:cNvSpPr>
          <p:nvPr>
            <p:ph type="title"/>
          </p:nvPr>
        </p:nvSpPr>
        <p:spPr>
          <a:xfrm>
            <a:off x="5801709" y="3159719"/>
            <a:ext cx="5552090" cy="1336081"/>
          </a:xfrm>
        </p:spPr>
        <p:txBody>
          <a:bodyPr anchor="b">
            <a:normAutofit/>
          </a:bodyPr>
          <a:lstStyle/>
          <a:p>
            <a:r>
              <a:rPr kumimoji="1" lang="ja-JP" altLang="en-US" dirty="0"/>
              <a:t>展示：</a:t>
            </a:r>
            <a:r>
              <a:rPr kumimoji="1" lang="en-US" altLang="ja-JP" dirty="0"/>
              <a:t>Maker</a:t>
            </a:r>
            <a:r>
              <a:rPr kumimoji="1" lang="ja-JP" altLang="en-US" dirty="0"/>
              <a:t> </a:t>
            </a:r>
            <a:r>
              <a:rPr kumimoji="1" lang="en-US" altLang="ja-JP" dirty="0"/>
              <a:t>Faire</a:t>
            </a:r>
            <a:endParaRPr kumimoji="1" lang="ja-JP" altLang="en-US" dirty="0"/>
          </a:p>
        </p:txBody>
      </p:sp>
      <p:sp>
        <p:nvSpPr>
          <p:cNvPr id="3" name="コンテンツ プレースホルダー 2">
            <a:extLst>
              <a:ext uri="{FF2B5EF4-FFF2-40B4-BE49-F238E27FC236}">
                <a16:creationId xmlns:a16="http://schemas.microsoft.com/office/drawing/2014/main" id="{7D478217-C4BD-3C5D-102C-39DD71C6EE52}"/>
              </a:ext>
            </a:extLst>
          </p:cNvPr>
          <p:cNvSpPr>
            <a:spLocks noGrp="1"/>
          </p:cNvSpPr>
          <p:nvPr>
            <p:ph idx="1"/>
          </p:nvPr>
        </p:nvSpPr>
        <p:spPr>
          <a:xfrm>
            <a:off x="5801709" y="4572000"/>
            <a:ext cx="5964193" cy="2178698"/>
          </a:xfrm>
        </p:spPr>
        <p:txBody>
          <a:bodyPr>
            <a:normAutofit/>
          </a:bodyPr>
          <a:lstStyle/>
          <a:p>
            <a:r>
              <a:rPr lang="en-US" altLang="ja-JP" sz="3200" kern="100" dirty="0">
                <a:effectLst/>
                <a:latin typeface="Times New Roman" panose="02020603050405020304" pitchFamily="18" charset="0"/>
                <a:ea typeface="ＭＳ 明朝" panose="02020609040205080304" pitchFamily="17" charset="-128"/>
              </a:rPr>
              <a:t>Maker Faire Tokyo2023</a:t>
            </a:r>
            <a:r>
              <a:rPr lang="ja-JP" altLang="ja-JP" sz="3200" kern="100" dirty="0">
                <a:effectLst/>
                <a:latin typeface="Times New Roman" panose="02020603050405020304" pitchFamily="18" charset="0"/>
                <a:ea typeface="ＭＳ 明朝" panose="02020609040205080304" pitchFamily="17" charset="-128"/>
              </a:rPr>
              <a:t>に出展</a:t>
            </a:r>
            <a:endParaRPr lang="en-US" altLang="ja-JP" sz="2400" kern="100" dirty="0">
              <a:latin typeface="Times New Roman" panose="02020603050405020304" pitchFamily="18" charset="0"/>
              <a:ea typeface="ＭＳ 明朝" panose="02020609040205080304" pitchFamily="17" charset="-128"/>
            </a:endParaRPr>
          </a:p>
          <a:p>
            <a:pPr lvl="1"/>
            <a:r>
              <a:rPr lang="ja-JP" altLang="ja-JP" kern="100" dirty="0">
                <a:effectLst/>
                <a:latin typeface="Times New Roman" panose="02020603050405020304" pitchFamily="18" charset="0"/>
                <a:ea typeface="ＭＳ 明朝" panose="02020609040205080304" pitchFamily="17" charset="-128"/>
              </a:rPr>
              <a:t>金沢大学の秋田先生と作ったインバータ回路を</a:t>
            </a:r>
            <a:r>
              <a:rPr lang="en-US" altLang="ja-JP" kern="100" dirty="0">
                <a:effectLst/>
                <a:latin typeface="Times New Roman" panose="02020603050405020304" pitchFamily="18" charset="0"/>
                <a:ea typeface="ＭＳ 明朝" panose="02020609040205080304" pitchFamily="17" charset="-128"/>
              </a:rPr>
              <a:t>3</a:t>
            </a:r>
            <a:r>
              <a:rPr lang="ja-JP" altLang="ja-JP" kern="100" dirty="0">
                <a:effectLst/>
                <a:latin typeface="Times New Roman" panose="02020603050405020304" pitchFamily="18" charset="0"/>
                <a:ea typeface="ＭＳ 明朝" panose="02020609040205080304" pitchFamily="17" charset="-128"/>
              </a:rPr>
              <a:t>次元化したパズル</a:t>
            </a:r>
            <a:endParaRPr lang="en-US" altLang="ja-JP" kern="100" dirty="0">
              <a:latin typeface="Times New Roman" panose="02020603050405020304" pitchFamily="18" charset="0"/>
              <a:ea typeface="ＭＳ 明朝" panose="02020609040205080304" pitchFamily="17" charset="-128"/>
            </a:endParaRPr>
          </a:p>
          <a:p>
            <a:pPr lvl="2"/>
            <a:r>
              <a:rPr lang="en-US" altLang="ja-JP" sz="1400" kern="100" dirty="0">
                <a:effectLst/>
                <a:latin typeface="Times New Roman" panose="02020603050405020304" pitchFamily="18" charset="0"/>
                <a:ea typeface="ＭＳ 明朝" panose="02020609040205080304" pitchFamily="17" charset="-128"/>
              </a:rPr>
              <a:t>20</a:t>
            </a:r>
            <a:r>
              <a:rPr lang="ja-JP" altLang="ja-JP" sz="1400" kern="100" dirty="0">
                <a:effectLst/>
                <a:latin typeface="Times New Roman" panose="02020603050405020304" pitchFamily="18" charset="0"/>
                <a:ea typeface="ＭＳ 明朝" panose="02020609040205080304" pitchFamily="17" charset="-128"/>
              </a:rPr>
              <a:t>セットを完売する売れ行きを見せた</a:t>
            </a:r>
            <a:endParaRPr lang="en-US" altLang="ja-JP" sz="1400" kern="100" dirty="0">
              <a:effectLst/>
              <a:latin typeface="Times New Roman" panose="02020603050405020304" pitchFamily="18" charset="0"/>
              <a:ea typeface="ＭＳ 明朝" panose="02020609040205080304" pitchFamily="17" charset="-128"/>
            </a:endParaRPr>
          </a:p>
          <a:p>
            <a:pPr lvl="2"/>
            <a:r>
              <a:rPr lang="ja-JP" altLang="en-US" sz="1400" kern="100" dirty="0">
                <a:effectLst/>
                <a:latin typeface="Times New Roman" panose="02020603050405020304" pitchFamily="18" charset="0"/>
                <a:ea typeface="ＭＳ 明朝" panose="02020609040205080304" pitchFamily="17" charset="-128"/>
              </a:rPr>
              <a:t>本件をきっかけに</a:t>
            </a:r>
            <a:r>
              <a:rPr lang="en-US" altLang="ja-JP" sz="1400" kern="100" dirty="0">
                <a:effectLst/>
                <a:latin typeface="Times New Roman" panose="02020603050405020304" pitchFamily="18" charset="0"/>
                <a:ea typeface="ＭＳ 明朝" panose="02020609040205080304" pitchFamily="17" charset="-128"/>
              </a:rPr>
              <a:t>Make: LSI</a:t>
            </a:r>
            <a:r>
              <a:rPr lang="ja-JP" altLang="ja-JP" sz="1400" kern="100" dirty="0">
                <a:effectLst/>
                <a:latin typeface="Times New Roman" panose="02020603050405020304" pitchFamily="18" charset="0"/>
                <a:ea typeface="ＭＳ 明朝" panose="02020609040205080304" pitchFamily="17" charset="-128"/>
              </a:rPr>
              <a:t>の活動は</a:t>
            </a:r>
            <a:r>
              <a:rPr lang="en-US" altLang="ja-JP" sz="1400" kern="100" dirty="0">
                <a:effectLst/>
                <a:latin typeface="Times New Roman" panose="02020603050405020304" pitchFamily="18" charset="0"/>
                <a:ea typeface="ＭＳ 明朝" panose="02020609040205080304" pitchFamily="17" charset="-128"/>
              </a:rPr>
              <a:t>ISHI</a:t>
            </a:r>
            <a:r>
              <a:rPr lang="ja-JP" altLang="ja-JP" sz="1400" kern="100" dirty="0">
                <a:effectLst/>
                <a:latin typeface="Times New Roman" panose="02020603050405020304" pitchFamily="18" charset="0"/>
                <a:ea typeface="ＭＳ 明朝" panose="02020609040205080304" pitchFamily="17" charset="-128"/>
              </a:rPr>
              <a:t>会</a:t>
            </a:r>
            <a:r>
              <a:rPr lang="ja-JP" altLang="en-US" sz="1400" kern="100" dirty="0">
                <a:latin typeface="Times New Roman" panose="02020603050405020304" pitchFamily="18" charset="0"/>
                <a:ea typeface="ＭＳ 明朝" panose="02020609040205080304" pitchFamily="17" charset="-128"/>
              </a:rPr>
              <a:t>が引き継ぎ</a:t>
            </a:r>
            <a:endParaRPr lang="en-US" altLang="ja-JP" sz="1400" kern="100" dirty="0">
              <a:latin typeface="Times New Roman" panose="02020603050405020304" pitchFamily="18" charset="0"/>
              <a:ea typeface="ＭＳ 明朝" panose="02020609040205080304" pitchFamily="17" charset="-128"/>
            </a:endParaRPr>
          </a:p>
        </p:txBody>
      </p:sp>
      <p:pic>
        <p:nvPicPr>
          <p:cNvPr id="5" name="図 4">
            <a:extLst>
              <a:ext uri="{FF2B5EF4-FFF2-40B4-BE49-F238E27FC236}">
                <a16:creationId xmlns:a16="http://schemas.microsoft.com/office/drawing/2014/main" id="{570CFEBD-C256-2FF6-EEDF-49541E9941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94" b="10631"/>
          <a:stretch/>
        </p:blipFill>
        <p:spPr bwMode="auto">
          <a:xfrm>
            <a:off x="-57721" y="0"/>
            <a:ext cx="4669722" cy="286544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99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図 4" descr="屋内, 男, テーブル, 座る が含まれている画像&#10;&#10;自動的に生成された説明">
            <a:extLst>
              <a:ext uri="{FF2B5EF4-FFF2-40B4-BE49-F238E27FC236}">
                <a16:creationId xmlns:a16="http://schemas.microsoft.com/office/drawing/2014/main" id="{D084A848-C2FA-A440-AAA8-7ABB39EBC5EC}"/>
              </a:ext>
            </a:extLst>
          </p:cNvPr>
          <p:cNvPicPr>
            <a:picLocks noChangeAspect="1"/>
          </p:cNvPicPr>
          <p:nvPr/>
        </p:nvPicPr>
        <p:blipFill>
          <a:blip r:embed="rId2" cstate="print">
            <a:extLst>
              <a:ext uri="{28A0092B-C50C-407E-A947-70E740481C1C}">
                <a14:useLocalDpi xmlns:a14="http://schemas.microsoft.com/office/drawing/2010/main" val="0"/>
              </a:ext>
            </a:extLst>
          </a:blip>
          <a:srcRect t="36664" r="-2" b="-2"/>
          <a:stretch/>
        </p:blipFill>
        <p:spPr>
          <a:xfrm>
            <a:off x="20" y="-1"/>
            <a:ext cx="6712150" cy="2391331"/>
          </a:xfrm>
          <a:prstGeom prst="rect">
            <a:avLst/>
          </a:prstGeom>
        </p:spPr>
      </p:pic>
      <p:pic>
        <p:nvPicPr>
          <p:cNvPr id="4" name="図 3" descr="屋内, 部屋, テーブル, 暮らし が含まれている画像&#10;&#10;自動的に生成された説明">
            <a:extLst>
              <a:ext uri="{FF2B5EF4-FFF2-40B4-BE49-F238E27FC236}">
                <a16:creationId xmlns:a16="http://schemas.microsoft.com/office/drawing/2014/main" id="{EF93321A-AE5A-08C8-196A-BC574000DD38}"/>
              </a:ext>
            </a:extLst>
          </p:cNvPr>
          <p:cNvPicPr>
            <a:picLocks noChangeAspect="1"/>
          </p:cNvPicPr>
          <p:nvPr/>
        </p:nvPicPr>
        <p:blipFill>
          <a:blip r:embed="rId3" cstate="print">
            <a:extLst>
              <a:ext uri="{28A0092B-C50C-407E-A947-70E740481C1C}">
                <a14:useLocalDpi xmlns:a14="http://schemas.microsoft.com/office/drawing/2010/main" val="0"/>
              </a:ext>
            </a:extLst>
          </a:blip>
          <a:srcRect l="15472" r="1" b="1"/>
          <a:stretch/>
        </p:blipFill>
        <p:spPr>
          <a:xfrm>
            <a:off x="20" y="2391337"/>
            <a:ext cx="6712150" cy="4466657"/>
          </a:xfrm>
          <a:prstGeom prst="rect">
            <a:avLst/>
          </a:prstGeom>
        </p:spPr>
      </p:pic>
      <p:sp>
        <p:nvSpPr>
          <p:cNvPr id="12" name="Rectangle 11">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4DE93A9-384B-1D98-9351-343714089F90}"/>
              </a:ext>
            </a:extLst>
          </p:cNvPr>
          <p:cNvSpPr>
            <a:spLocks noGrp="1"/>
          </p:cNvSpPr>
          <p:nvPr>
            <p:ph type="title"/>
          </p:nvPr>
        </p:nvSpPr>
        <p:spPr>
          <a:xfrm>
            <a:off x="6712170" y="910431"/>
            <a:ext cx="4292162" cy="1466455"/>
          </a:xfrm>
        </p:spPr>
        <p:txBody>
          <a:bodyPr anchor="b">
            <a:normAutofit/>
          </a:bodyPr>
          <a:lstStyle/>
          <a:p>
            <a:r>
              <a:rPr kumimoji="1" lang="ja-JP" altLang="en-US">
                <a:solidFill>
                  <a:schemeClr val="bg1"/>
                </a:solidFill>
              </a:rPr>
              <a:t>展示：イベント</a:t>
            </a:r>
          </a:p>
        </p:txBody>
      </p:sp>
      <p:cxnSp>
        <p:nvCxnSpPr>
          <p:cNvPr id="14" name="Straight Connector 13">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a:extLst>
              <a:ext uri="{FF2B5EF4-FFF2-40B4-BE49-F238E27FC236}">
                <a16:creationId xmlns:a16="http://schemas.microsoft.com/office/drawing/2014/main" id="{B753852F-0A7A-6936-D4E1-82C210A518E5}"/>
              </a:ext>
            </a:extLst>
          </p:cNvPr>
          <p:cNvSpPr>
            <a:spLocks noGrp="1"/>
          </p:cNvSpPr>
          <p:nvPr>
            <p:ph idx="1"/>
          </p:nvPr>
        </p:nvSpPr>
        <p:spPr>
          <a:xfrm>
            <a:off x="6712169" y="2492080"/>
            <a:ext cx="5331505" cy="3302230"/>
          </a:xfrm>
        </p:spPr>
        <p:txBody>
          <a:bodyPr>
            <a:normAutofit/>
          </a:bodyPr>
          <a:lstStyle/>
          <a:p>
            <a:r>
              <a:rPr lang="ja-JP" altLang="en-US" sz="2000" kern="100" dirty="0">
                <a:solidFill>
                  <a:schemeClr val="bg1"/>
                </a:solidFill>
                <a:effectLst/>
                <a:latin typeface="Times New Roman" panose="02020603050405020304" pitchFamily="18" charset="0"/>
                <a:ea typeface="ＭＳ 明朝" panose="02020609040205080304" pitchFamily="17" charset="-128"/>
              </a:rPr>
              <a:t>コミュニティー系イベント</a:t>
            </a:r>
            <a:endParaRPr lang="en-US" altLang="ja-JP" sz="2000" kern="100" dirty="0">
              <a:solidFill>
                <a:schemeClr val="bg1"/>
              </a:solidFill>
              <a:effectLst/>
              <a:latin typeface="Times New Roman" panose="02020603050405020304" pitchFamily="18" charset="0"/>
              <a:ea typeface="ＭＳ 明朝" panose="02020609040205080304" pitchFamily="17" charset="-128"/>
            </a:endParaRPr>
          </a:p>
          <a:p>
            <a:pPr lvl="1"/>
            <a:r>
              <a:rPr lang="ja-JP" altLang="en-US" sz="2000" kern="100" dirty="0">
                <a:solidFill>
                  <a:schemeClr val="bg1"/>
                </a:solidFill>
                <a:latin typeface="Times New Roman" panose="02020603050405020304" pitchFamily="18" charset="0"/>
                <a:ea typeface="ＭＳ 明朝" panose="02020609040205080304" pitchFamily="17" charset="-128"/>
              </a:rPr>
              <a:t>オープンソースカンファレンス</a:t>
            </a:r>
            <a:endParaRPr lang="en-US" altLang="ja-JP" sz="2000" kern="100" dirty="0">
              <a:solidFill>
                <a:schemeClr val="bg1"/>
              </a:solidFill>
              <a:effectLst/>
              <a:latin typeface="Times New Roman" panose="02020603050405020304" pitchFamily="18" charset="0"/>
              <a:ea typeface="ＭＳ 明朝" panose="02020609040205080304" pitchFamily="17" charset="-128"/>
            </a:endParaRPr>
          </a:p>
          <a:p>
            <a:pPr lvl="1"/>
            <a:r>
              <a:rPr lang="en-US" altLang="ja-JP" sz="2000" kern="100" dirty="0">
                <a:solidFill>
                  <a:schemeClr val="bg1"/>
                </a:solidFill>
                <a:latin typeface="Times New Roman" panose="02020603050405020304" pitchFamily="18" charset="0"/>
                <a:ea typeface="ＭＳ 明朝" panose="02020609040205080304" pitchFamily="17" charset="-128"/>
              </a:rPr>
              <a:t>Kernel/VM</a:t>
            </a:r>
            <a:r>
              <a:rPr lang="ja-JP" altLang="en-US" sz="2000" kern="100" dirty="0">
                <a:solidFill>
                  <a:schemeClr val="bg1"/>
                </a:solidFill>
                <a:latin typeface="Times New Roman" panose="02020603050405020304" pitchFamily="18" charset="0"/>
                <a:ea typeface="ＭＳ 明朝" panose="02020609040205080304" pitchFamily="17" charset="-128"/>
              </a:rPr>
              <a:t>探検隊</a:t>
            </a:r>
            <a:endParaRPr lang="en-US" altLang="ja-JP" sz="2000" kern="100" dirty="0">
              <a:solidFill>
                <a:schemeClr val="bg1"/>
              </a:solidFill>
              <a:latin typeface="Times New Roman" panose="02020603050405020304" pitchFamily="18" charset="0"/>
              <a:ea typeface="ＭＳ 明朝" panose="02020609040205080304" pitchFamily="17" charset="-128"/>
            </a:endParaRPr>
          </a:p>
          <a:p>
            <a:pPr lvl="2"/>
            <a:r>
              <a:rPr lang="ja-JP" altLang="en-US" sz="1600" kern="100" dirty="0">
                <a:solidFill>
                  <a:schemeClr val="bg1"/>
                </a:solidFill>
                <a:latin typeface="Times New Roman" panose="02020603050405020304" pitchFamily="18" charset="0"/>
                <a:ea typeface="ＭＳ 明朝" panose="02020609040205080304" pitchFamily="17" charset="-128"/>
              </a:rPr>
              <a:t>など</a:t>
            </a:r>
            <a:endParaRPr lang="en-US" altLang="ja-JP" sz="1600" kern="100" dirty="0">
              <a:solidFill>
                <a:schemeClr val="bg1"/>
              </a:solidFill>
              <a:latin typeface="Times New Roman" panose="02020603050405020304" pitchFamily="18" charset="0"/>
              <a:ea typeface="ＭＳ 明朝" panose="02020609040205080304" pitchFamily="17" charset="-128"/>
            </a:endParaRPr>
          </a:p>
          <a:p>
            <a:pPr lvl="1"/>
            <a:endParaRPr lang="en-US" altLang="ja-JP" sz="2000" kern="100" dirty="0">
              <a:solidFill>
                <a:schemeClr val="bg1"/>
              </a:solidFill>
              <a:effectLst/>
              <a:latin typeface="Times New Roman" panose="02020603050405020304" pitchFamily="18" charset="0"/>
              <a:ea typeface="ＭＳ 明朝" panose="02020609040205080304" pitchFamily="17" charset="-128"/>
            </a:endParaRPr>
          </a:p>
          <a:p>
            <a:r>
              <a:rPr lang="ja-JP" altLang="en-US" sz="2000" kern="100" dirty="0">
                <a:solidFill>
                  <a:schemeClr val="bg1"/>
                </a:solidFill>
                <a:effectLst/>
                <a:latin typeface="Times New Roman" panose="02020603050405020304" pitchFamily="18" charset="0"/>
                <a:ea typeface="ＭＳ 明朝" panose="02020609040205080304" pitchFamily="17" charset="-128"/>
              </a:rPr>
              <a:t>業界系イベント</a:t>
            </a:r>
            <a:endParaRPr lang="en-US" altLang="ja-JP" sz="2000" kern="100" dirty="0">
              <a:solidFill>
                <a:schemeClr val="bg1"/>
              </a:solidFill>
              <a:effectLst/>
              <a:latin typeface="Times New Roman" panose="02020603050405020304" pitchFamily="18" charset="0"/>
              <a:ea typeface="ＭＳ 明朝" panose="02020609040205080304" pitchFamily="17" charset="-128"/>
            </a:endParaRPr>
          </a:p>
          <a:p>
            <a:pPr lvl="1"/>
            <a:r>
              <a:rPr lang="ja-JP" altLang="ja-JP" sz="2000" kern="100" dirty="0">
                <a:solidFill>
                  <a:schemeClr val="bg1"/>
                </a:solidFill>
                <a:effectLst/>
                <a:latin typeface="Times New Roman" panose="02020603050405020304" pitchFamily="18" charset="0"/>
                <a:ea typeface="ＭＳ 明朝" panose="02020609040205080304" pitchFamily="17" charset="-128"/>
              </a:rPr>
              <a:t>デジタル回路系</a:t>
            </a:r>
            <a:r>
              <a:rPr lang="ja-JP" altLang="en-US" sz="2000" kern="100" dirty="0">
                <a:solidFill>
                  <a:schemeClr val="bg1"/>
                </a:solidFill>
                <a:effectLst/>
                <a:latin typeface="Times New Roman" panose="02020603050405020304" pitchFamily="18" charset="0"/>
                <a:ea typeface="ＭＳ 明朝" panose="02020609040205080304" pitchFamily="17" charset="-128"/>
              </a:rPr>
              <a:t>：</a:t>
            </a:r>
            <a:r>
              <a:rPr lang="en-US" altLang="ja-JP" sz="2000" kern="100" dirty="0">
                <a:solidFill>
                  <a:schemeClr val="bg1"/>
                </a:solidFill>
                <a:effectLst/>
                <a:latin typeface="Times New Roman" panose="02020603050405020304" pitchFamily="18" charset="0"/>
                <a:ea typeface="ＭＳ 明朝" panose="02020609040205080304" pitchFamily="17" charset="-128"/>
              </a:rPr>
              <a:t>RISC-V Day Tokyo</a:t>
            </a:r>
            <a:endParaRPr lang="en-US" altLang="ja-JP" sz="2000" kern="100" dirty="0">
              <a:solidFill>
                <a:schemeClr val="bg1"/>
              </a:solidFill>
              <a:latin typeface="Times New Roman" panose="02020603050405020304" pitchFamily="18" charset="0"/>
              <a:ea typeface="ＭＳ 明朝" panose="02020609040205080304" pitchFamily="17" charset="-128"/>
            </a:endParaRPr>
          </a:p>
          <a:p>
            <a:pPr lvl="1"/>
            <a:r>
              <a:rPr lang="ja-JP" altLang="ja-JP" sz="2000" kern="100" dirty="0">
                <a:solidFill>
                  <a:schemeClr val="bg1"/>
                </a:solidFill>
                <a:effectLst/>
                <a:latin typeface="Times New Roman" panose="02020603050405020304" pitchFamily="18" charset="0"/>
                <a:ea typeface="ＭＳ 明朝" panose="02020609040205080304" pitchFamily="17" charset="-128"/>
              </a:rPr>
              <a:t>組み込み業界向け</a:t>
            </a:r>
            <a:r>
              <a:rPr lang="ja-JP" altLang="en-US" sz="2000" kern="100" dirty="0">
                <a:solidFill>
                  <a:schemeClr val="bg1"/>
                </a:solidFill>
                <a:effectLst/>
                <a:latin typeface="Times New Roman" panose="02020603050405020304" pitchFamily="18" charset="0"/>
                <a:ea typeface="ＭＳ 明朝" panose="02020609040205080304" pitchFamily="17" charset="-128"/>
              </a:rPr>
              <a:t>：</a:t>
            </a:r>
            <a:r>
              <a:rPr lang="en-US" altLang="ja-JP" sz="2000" kern="100" dirty="0" err="1">
                <a:solidFill>
                  <a:schemeClr val="bg1"/>
                </a:solidFill>
                <a:effectLst/>
                <a:latin typeface="Times New Roman" panose="02020603050405020304" pitchFamily="18" charset="0"/>
                <a:ea typeface="ＭＳ 明朝" panose="02020609040205080304" pitchFamily="17" charset="-128"/>
              </a:rPr>
              <a:t>EdgeTech</a:t>
            </a:r>
            <a:r>
              <a:rPr lang="en-US" altLang="ja-JP" sz="2000" kern="100" dirty="0">
                <a:solidFill>
                  <a:schemeClr val="bg1"/>
                </a:solidFill>
                <a:effectLst/>
                <a:latin typeface="Times New Roman" panose="02020603050405020304" pitchFamily="18" charset="0"/>
                <a:ea typeface="ＭＳ 明朝" panose="02020609040205080304" pitchFamily="17" charset="-128"/>
              </a:rPr>
              <a:t>+</a:t>
            </a:r>
          </a:p>
          <a:p>
            <a:pPr lvl="2"/>
            <a:r>
              <a:rPr lang="ja-JP" altLang="en-US" sz="1600" kern="100" dirty="0">
                <a:solidFill>
                  <a:schemeClr val="bg1"/>
                </a:solidFill>
                <a:latin typeface="Times New Roman" panose="02020603050405020304" pitchFamily="18" charset="0"/>
                <a:ea typeface="ＭＳ 明朝" panose="02020609040205080304" pitchFamily="17" charset="-128"/>
              </a:rPr>
              <a:t>など</a:t>
            </a:r>
            <a:endParaRPr lang="en-US" altLang="ja-JP" sz="1600" kern="100" dirty="0">
              <a:solidFill>
                <a:schemeClr val="bg1"/>
              </a:solidFill>
              <a:effectLst/>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1718001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806B17-5195-92E4-B103-1E6CA7754D37}"/>
              </a:ext>
            </a:extLst>
          </p:cNvPr>
          <p:cNvSpPr>
            <a:spLocks noGrp="1"/>
          </p:cNvSpPr>
          <p:nvPr>
            <p:ph type="title"/>
          </p:nvPr>
        </p:nvSpPr>
        <p:spPr/>
        <p:txBody>
          <a:bodyPr/>
          <a:lstStyle/>
          <a:p>
            <a:r>
              <a:rPr kumimoji="1" lang="ja-JP" altLang="en-US"/>
              <a:t>アジェンダ</a:t>
            </a:r>
          </a:p>
        </p:txBody>
      </p:sp>
      <p:sp>
        <p:nvSpPr>
          <p:cNvPr id="3" name="コンテンツ プレースホルダー 2">
            <a:extLst>
              <a:ext uri="{FF2B5EF4-FFF2-40B4-BE49-F238E27FC236}">
                <a16:creationId xmlns:a16="http://schemas.microsoft.com/office/drawing/2014/main" id="{F75D558C-DFF4-499B-4B2E-35E3B017ED5D}"/>
              </a:ext>
            </a:extLst>
          </p:cNvPr>
          <p:cNvSpPr>
            <a:spLocks noGrp="1"/>
          </p:cNvSpPr>
          <p:nvPr>
            <p:ph idx="1"/>
          </p:nvPr>
        </p:nvSpPr>
        <p:spPr/>
        <p:txBody>
          <a:bodyPr/>
          <a:lstStyle/>
          <a:p>
            <a:r>
              <a:rPr lang="ja-JP" altLang="en-US"/>
              <a:t>オープンソース半導体（オープンソースシリコン）について</a:t>
            </a:r>
            <a:endParaRPr lang="en-US" altLang="ja-JP" dirty="0"/>
          </a:p>
          <a:p>
            <a:r>
              <a:rPr kumimoji="1" lang="en-US" altLang="ja-JP" dirty="0"/>
              <a:t>ISHI</a:t>
            </a:r>
            <a:r>
              <a:rPr kumimoji="1" lang="ja-JP" altLang="en-US"/>
              <a:t>会について</a:t>
            </a:r>
            <a:endParaRPr kumimoji="1" lang="en-US" altLang="ja-JP" dirty="0"/>
          </a:p>
          <a:p>
            <a:r>
              <a:rPr kumimoji="1" lang="en-US" altLang="ja-JP" dirty="0"/>
              <a:t>ISHI</a:t>
            </a:r>
            <a:r>
              <a:rPr kumimoji="1" lang="ja-JP" altLang="en-US"/>
              <a:t>会の活動</a:t>
            </a:r>
          </a:p>
        </p:txBody>
      </p:sp>
    </p:spTree>
    <p:extLst>
      <p:ext uri="{BB962C8B-B14F-4D97-AF65-F5344CB8AC3E}">
        <p14:creationId xmlns:p14="http://schemas.microsoft.com/office/powerpoint/2010/main" val="1326589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A23E77F0-3F47-E28F-A7B5-A5217E92FB01}"/>
              </a:ext>
            </a:extLst>
          </p:cNvPr>
          <p:cNvPicPr>
            <a:picLocks noChangeAspect="1"/>
          </p:cNvPicPr>
          <p:nvPr/>
        </p:nvPicPr>
        <p:blipFill rotWithShape="1">
          <a:blip r:embed="rId2"/>
          <a:srcRect l="9222" t="9091" r="1" b="1"/>
          <a:stretch/>
        </p:blipFill>
        <p:spPr bwMode="auto">
          <a:xfrm>
            <a:off x="-2" y="10"/>
            <a:ext cx="8668512" cy="6857990"/>
          </a:xfrm>
          <a:prstGeom prst="rect">
            <a:avLst/>
          </a:prstGeom>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62DD30D6-D0A5-C1B4-9EDA-B914776B330C}"/>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kumimoji="1" lang="ja-JP" altLang="en-US" sz="4800" dirty="0">
                <a:solidFill>
                  <a:schemeClr val="bg1"/>
                </a:solidFill>
              </a:rPr>
              <a:t>他連携</a:t>
            </a:r>
          </a:p>
        </p:txBody>
      </p:sp>
      <p:sp>
        <p:nvSpPr>
          <p:cNvPr id="3" name="コンテンツ プレースホルダー 2">
            <a:extLst>
              <a:ext uri="{FF2B5EF4-FFF2-40B4-BE49-F238E27FC236}">
                <a16:creationId xmlns:a16="http://schemas.microsoft.com/office/drawing/2014/main" id="{E86C09A9-776C-189A-D505-97165C015617}"/>
              </a:ext>
            </a:extLst>
          </p:cNvPr>
          <p:cNvSpPr>
            <a:spLocks noGrp="1"/>
          </p:cNvSpPr>
          <p:nvPr>
            <p:ph idx="1"/>
          </p:nvPr>
        </p:nvSpPr>
        <p:spPr>
          <a:xfrm>
            <a:off x="7848600" y="4502020"/>
            <a:ext cx="4023360" cy="1912776"/>
          </a:xfrm>
        </p:spPr>
        <p:txBody>
          <a:bodyPr vert="horz" lIns="91440" tIns="45720" rIns="91440" bIns="45720" rtlCol="0">
            <a:normAutofit/>
          </a:bodyPr>
          <a:lstStyle/>
          <a:p>
            <a:r>
              <a:rPr lang="en-US" altLang="ja-JP" sz="2400" dirty="0">
                <a:solidFill>
                  <a:schemeClr val="bg1"/>
                </a:solidFill>
                <a:effectLst/>
              </a:rPr>
              <a:t>VLSI.jp</a:t>
            </a:r>
          </a:p>
          <a:p>
            <a:pPr lvl="1"/>
            <a:r>
              <a:rPr lang="ja-JP" altLang="en-US" sz="1800" dirty="0">
                <a:solidFill>
                  <a:schemeClr val="bg1"/>
                </a:solidFill>
              </a:rPr>
              <a:t>オープン</a:t>
            </a:r>
            <a:r>
              <a:rPr lang="ja-JP" altLang="en-US" sz="1800" dirty="0">
                <a:solidFill>
                  <a:schemeClr val="bg1"/>
                </a:solidFill>
                <a:effectLst/>
              </a:rPr>
              <a:t>ソースシリコン関連の各種実地知見を文書化</a:t>
            </a:r>
            <a:endParaRPr lang="en-US" altLang="ja-JP" sz="1800" dirty="0">
              <a:solidFill>
                <a:schemeClr val="bg1"/>
              </a:solidFill>
              <a:effectLst/>
            </a:endParaRPr>
          </a:p>
          <a:p>
            <a:pPr lvl="1"/>
            <a:r>
              <a:rPr lang="ja-JP" altLang="en-US" sz="1800" dirty="0">
                <a:solidFill>
                  <a:schemeClr val="bg1"/>
                </a:solidFill>
                <a:effectLst/>
              </a:rPr>
              <a:t>「半導体初学者むけ「半導体設計で使われる用語集」」の製作</a:t>
            </a:r>
            <a:endParaRPr kumimoji="1" lang="en-US" altLang="ja-JP" sz="1800" dirty="0">
              <a:solidFill>
                <a:schemeClr val="bg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200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A44A92A8-7AA6-9B62-2AE9-06B1B96F69B4}"/>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kumimoji="1" lang="ja-JP" altLang="en-US" sz="7200" kern="1200">
                <a:solidFill>
                  <a:schemeClr val="tx1"/>
                </a:solidFill>
                <a:latin typeface="+mj-lt"/>
                <a:ea typeface="+mj-ea"/>
                <a:cs typeface="+mj-cs"/>
              </a:rPr>
              <a:t>シャトル投稿</a:t>
            </a: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66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3">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5" name="Straight Connector 14">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Rectangle 15">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17">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F9286EEB-1A96-8DD4-1C83-169B3D2A89C6}"/>
              </a:ext>
            </a:extLst>
          </p:cNvPr>
          <p:cNvSpPr>
            <a:spLocks noGrp="1"/>
          </p:cNvSpPr>
          <p:nvPr>
            <p:ph type="title"/>
          </p:nvPr>
        </p:nvSpPr>
        <p:spPr>
          <a:xfrm>
            <a:off x="1060232" y="3941205"/>
            <a:ext cx="10071536" cy="929750"/>
          </a:xfrm>
        </p:spPr>
        <p:txBody>
          <a:bodyPr vert="horz" lIns="91440" tIns="45720" rIns="91440" bIns="45720" rtlCol="0" anchor="b">
            <a:normAutofit/>
          </a:bodyPr>
          <a:lstStyle/>
          <a:p>
            <a:pPr algn="ctr"/>
            <a:r>
              <a:rPr lang="en-US" altLang="ja-JP" sz="5200"/>
              <a:t>Chipathon</a:t>
            </a:r>
            <a:endParaRPr kumimoji="1" lang="en-US" altLang="ja-JP" sz="5200"/>
          </a:p>
        </p:txBody>
      </p:sp>
      <p:pic>
        <p:nvPicPr>
          <p:cNvPr id="7" name="図 6">
            <a:extLst>
              <a:ext uri="{FF2B5EF4-FFF2-40B4-BE49-F238E27FC236}">
                <a16:creationId xmlns:a16="http://schemas.microsoft.com/office/drawing/2014/main" id="{18651106-DCD9-0FD3-5007-2EB9EA0F7D01}"/>
              </a:ext>
            </a:extLst>
          </p:cNvPr>
          <p:cNvPicPr>
            <a:picLocks noChangeAspect="1"/>
          </p:cNvPicPr>
          <p:nvPr/>
        </p:nvPicPr>
        <p:blipFill>
          <a:blip r:embed="rId3"/>
          <a:stretch>
            <a:fillRect/>
          </a:stretch>
        </p:blipFill>
        <p:spPr>
          <a:xfrm>
            <a:off x="1210858" y="671201"/>
            <a:ext cx="4443307" cy="2999232"/>
          </a:xfrm>
          <a:prstGeom prst="rect">
            <a:avLst/>
          </a:prstGeom>
        </p:spPr>
      </p:pic>
      <p:pic>
        <p:nvPicPr>
          <p:cNvPr id="5" name="図 4">
            <a:extLst>
              <a:ext uri="{FF2B5EF4-FFF2-40B4-BE49-F238E27FC236}">
                <a16:creationId xmlns:a16="http://schemas.microsoft.com/office/drawing/2014/main" id="{D6DC66AC-2A77-F91D-336E-591C11F589A4}"/>
              </a:ext>
            </a:extLst>
          </p:cNvPr>
          <p:cNvPicPr>
            <a:picLocks noChangeAspect="1"/>
          </p:cNvPicPr>
          <p:nvPr/>
        </p:nvPicPr>
        <p:blipFill>
          <a:blip r:embed="rId4"/>
          <a:stretch>
            <a:fillRect/>
          </a:stretch>
        </p:blipFill>
        <p:spPr>
          <a:xfrm>
            <a:off x="6588038" y="671201"/>
            <a:ext cx="4346713" cy="2999232"/>
          </a:xfrm>
          <a:prstGeom prst="rect">
            <a:avLst/>
          </a:prstGeom>
        </p:spPr>
      </p:pic>
    </p:spTree>
    <p:extLst>
      <p:ext uri="{BB962C8B-B14F-4D97-AF65-F5344CB8AC3E}">
        <p14:creationId xmlns:p14="http://schemas.microsoft.com/office/powerpoint/2010/main" val="380209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1">
            <a:extLst>
              <a:ext uri="{FF2B5EF4-FFF2-40B4-BE49-F238E27FC236}">
                <a16:creationId xmlns:a16="http://schemas.microsoft.com/office/drawing/2014/main" id="{9B9B2BD9-609A-9C4E-993A-5449F382AC40}"/>
              </a:ext>
            </a:extLst>
          </p:cNvPr>
          <p:cNvSpPr>
            <a:spLocks noGrp="1"/>
          </p:cNvSpPr>
          <p:nvPr>
            <p:ph type="title"/>
          </p:nvPr>
        </p:nvSpPr>
        <p:spPr>
          <a:xfrm>
            <a:off x="1178467" y="3658452"/>
            <a:ext cx="4036334" cy="2387600"/>
          </a:xfrm>
        </p:spPr>
        <p:txBody>
          <a:bodyPr vert="horz" lIns="91440" tIns="45720" rIns="91440" bIns="45720" rtlCol="0" anchor="t">
            <a:normAutofit/>
          </a:bodyPr>
          <a:lstStyle/>
          <a:p>
            <a:pPr>
              <a:spcBef>
                <a:spcPct val="0"/>
              </a:spcBef>
            </a:pPr>
            <a:r>
              <a:rPr lang="ja-JP" altLang="ja-JP" sz="2800" kern="100" dirty="0">
                <a:effectLst/>
                <a:latin typeface="Times New Roman" panose="02020603050405020304" pitchFamily="18" charset="0"/>
                <a:ea typeface="ＭＳ 明朝" panose="02020609040205080304" pitchFamily="17" charset="-128"/>
              </a:rPr>
              <a:t>土谷</a:t>
            </a:r>
            <a:r>
              <a:rPr lang="ja-JP" altLang="en-US" sz="2800" kern="100" dirty="0">
                <a:effectLst/>
                <a:latin typeface="Times New Roman" panose="02020603050405020304" pitchFamily="18" charset="0"/>
                <a:ea typeface="ＭＳ 明朝" panose="02020609040205080304" pitchFamily="17" charset="-128"/>
              </a:rPr>
              <a:t>先生</a:t>
            </a:r>
            <a:r>
              <a:rPr lang="ja-JP" altLang="ja-JP" sz="2800" kern="100" dirty="0">
                <a:effectLst/>
                <a:latin typeface="Times New Roman" panose="02020603050405020304" pitchFamily="18" charset="0"/>
                <a:ea typeface="ＭＳ 明朝" panose="02020609040205080304" pitchFamily="17" charset="-128"/>
              </a:rPr>
              <a:t>の呼びかけにより日本チームを結成</a:t>
            </a:r>
            <a:endParaRPr kumimoji="1" lang="en-US" altLang="ja-JP" sz="2800" b="1" kern="1200" dirty="0">
              <a:solidFill>
                <a:schemeClr val="tx1"/>
              </a:solidFill>
              <a:latin typeface="+mj-lt"/>
              <a:ea typeface="+mj-ea"/>
              <a:cs typeface="+mj-cs"/>
            </a:endParaRPr>
          </a:p>
        </p:txBody>
      </p:sp>
      <p:grpSp>
        <p:nvGrpSpPr>
          <p:cNvPr id="9"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a:extLst>
              <a:ext uri="{FF2B5EF4-FFF2-40B4-BE49-F238E27FC236}">
                <a16:creationId xmlns:a16="http://schemas.microsoft.com/office/drawing/2014/main" id="{D37F7FD7-1608-3360-A1D4-D9D1511612F6}"/>
              </a:ext>
            </a:extLst>
          </p:cNvPr>
          <p:cNvPicPr>
            <a:picLocks noChangeAspect="1"/>
          </p:cNvPicPr>
          <p:nvPr/>
        </p:nvPicPr>
        <p:blipFill rotWithShape="1">
          <a:blip r:embed="rId3"/>
          <a:srcRect l="763" r="6241" b="-1"/>
          <a:stretch/>
        </p:blipFill>
        <p:spPr>
          <a:xfrm>
            <a:off x="5922492" y="1353278"/>
            <a:ext cx="5536001" cy="4092690"/>
          </a:xfrm>
          <a:prstGeom prst="rect">
            <a:avLst/>
          </a:prstGeom>
        </p:spPr>
      </p:pic>
      <p:sp>
        <p:nvSpPr>
          <p:cNvPr id="2" name="タイトル 1">
            <a:extLst>
              <a:ext uri="{FF2B5EF4-FFF2-40B4-BE49-F238E27FC236}">
                <a16:creationId xmlns:a16="http://schemas.microsoft.com/office/drawing/2014/main" id="{957176DE-E0D6-28CD-79BB-DA2ED2842760}"/>
              </a:ext>
            </a:extLst>
          </p:cNvPr>
          <p:cNvSpPr txBox="1">
            <a:spLocks/>
          </p:cNvSpPr>
          <p:nvPr/>
        </p:nvSpPr>
        <p:spPr>
          <a:xfrm>
            <a:off x="1152653" y="2827882"/>
            <a:ext cx="5751036" cy="2387600"/>
          </a:xfrm>
          <a:prstGeom prst="rect">
            <a:avLst/>
          </a:prstGeom>
        </p:spPr>
        <p:txBody>
          <a:bodyPr spcFirstLastPara="1" vert="horz" wrap="square" lIns="91440" tIns="45720" rIns="91440" bIns="45720" rtlCol="0" anchor="t" anchorCtr="0">
            <a:normAutofit fontScale="97500"/>
          </a:bodyPr>
          <a:lstStyle>
            <a:lvl1pPr lvl="0" algn="l" defTabSz="914400" rtl="0" eaLnBrk="1" latinLnBrk="0" hangingPunct="1">
              <a:lnSpc>
                <a:spcPct val="90000"/>
              </a:lnSpc>
              <a:spcBef>
                <a:spcPts val="0"/>
              </a:spcBef>
              <a:spcAft>
                <a:spcPts val="0"/>
              </a:spcAft>
              <a:buSzPts val="2800"/>
              <a:buNone/>
              <a:defRPr kumimoji="1"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spcBef>
                <a:spcPct val="0"/>
              </a:spcBef>
            </a:pPr>
            <a:r>
              <a:rPr lang="en-US" altLang="ja-JP" sz="4600" b="1" dirty="0"/>
              <a:t>Chipathon2023</a:t>
            </a:r>
          </a:p>
        </p:txBody>
      </p:sp>
    </p:spTree>
    <p:extLst>
      <p:ext uri="{BB962C8B-B14F-4D97-AF65-F5344CB8AC3E}">
        <p14:creationId xmlns:p14="http://schemas.microsoft.com/office/powerpoint/2010/main" val="652582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FC03BB-316D-0D91-432C-60B578F60B0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77B039-58C4-936C-2127-2B11AB5CA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284777FE-FD1F-FA3C-F4FA-2513CFE0453D}"/>
              </a:ext>
            </a:extLst>
          </p:cNvPr>
          <p:cNvSpPr>
            <a:spLocks noGrp="1"/>
          </p:cNvSpPr>
          <p:nvPr>
            <p:ph type="title"/>
          </p:nvPr>
        </p:nvSpPr>
        <p:spPr>
          <a:xfrm>
            <a:off x="532015" y="3930305"/>
            <a:ext cx="3861960" cy="2437244"/>
          </a:xfrm>
        </p:spPr>
        <p:txBody>
          <a:bodyPr anchor="ctr">
            <a:normAutofit/>
          </a:bodyPr>
          <a:lstStyle/>
          <a:p>
            <a:r>
              <a:rPr kumimoji="1" lang="en-US" altLang="ja-JP" sz="3600" dirty="0"/>
              <a:t>Chipathon2023</a:t>
            </a:r>
            <a:br>
              <a:rPr kumimoji="1" lang="en-US" altLang="ja-JP" sz="3600" dirty="0"/>
            </a:br>
            <a:r>
              <a:rPr kumimoji="1" lang="ja-JP" altLang="en-US" sz="3600" dirty="0"/>
              <a:t>成果</a:t>
            </a:r>
          </a:p>
        </p:txBody>
      </p:sp>
      <p:sp>
        <p:nvSpPr>
          <p:cNvPr id="13" name="Rectangle 12">
            <a:extLst>
              <a:ext uri="{FF2B5EF4-FFF2-40B4-BE49-F238E27FC236}">
                <a16:creationId xmlns:a16="http://schemas.microsoft.com/office/drawing/2014/main" id="{306F80C3-A018-6FB1-9725-3431A5536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B88151C-069C-AE70-4466-5B8998E9E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descr="グラフィカル ユーザー インターフェイス&#10;&#10;自動的に生成された説明">
            <a:extLst>
              <a:ext uri="{FF2B5EF4-FFF2-40B4-BE49-F238E27FC236}">
                <a16:creationId xmlns:a16="http://schemas.microsoft.com/office/drawing/2014/main" id="{FF0B87FE-8887-7FA2-F34E-9C00D18583F2}"/>
              </a:ext>
            </a:extLst>
          </p:cNvPr>
          <p:cNvPicPr>
            <a:picLocks noChangeAspect="1"/>
          </p:cNvPicPr>
          <p:nvPr/>
        </p:nvPicPr>
        <p:blipFill>
          <a:blip r:embed="rId2"/>
          <a:srcRect t="4856" r="-6" b="7805"/>
          <a:stretch/>
        </p:blipFill>
        <p:spPr>
          <a:xfrm>
            <a:off x="838200" y="364144"/>
            <a:ext cx="3335789" cy="2811320"/>
          </a:xfrm>
          <a:prstGeom prst="rect">
            <a:avLst/>
          </a:prstGeom>
        </p:spPr>
      </p:pic>
      <p:pic>
        <p:nvPicPr>
          <p:cNvPr id="5" name="Google Shape;155;p19" descr="グラフィカル ユーザー インターフェイス, アプリケーション&#10;&#10;自動的に生成された説明">
            <a:extLst>
              <a:ext uri="{FF2B5EF4-FFF2-40B4-BE49-F238E27FC236}">
                <a16:creationId xmlns:a16="http://schemas.microsoft.com/office/drawing/2014/main" id="{FBC8350B-D952-9890-E96F-5F680A3A01EA}"/>
              </a:ext>
            </a:extLst>
          </p:cNvPr>
          <p:cNvPicPr/>
          <p:nvPr/>
        </p:nvPicPr>
        <p:blipFill rotWithShape="1">
          <a:blip r:embed="rId3"/>
          <a:srcRect l="25955" r="2828" b="1"/>
          <a:stretch/>
        </p:blipFill>
        <p:spPr>
          <a:xfrm>
            <a:off x="4466396" y="364143"/>
            <a:ext cx="3336953" cy="2811320"/>
          </a:xfrm>
          <a:prstGeom prst="rect">
            <a:avLst/>
          </a:prstGeom>
          <a:noFill/>
        </p:spPr>
      </p:pic>
      <p:pic>
        <p:nvPicPr>
          <p:cNvPr id="6" name="図 5" descr="Parts Layout">
            <a:extLst>
              <a:ext uri="{FF2B5EF4-FFF2-40B4-BE49-F238E27FC236}">
                <a16:creationId xmlns:a16="http://schemas.microsoft.com/office/drawing/2014/main" id="{46FDABDE-291C-B867-BA0F-2864F7D7678B}"/>
              </a:ext>
            </a:extLst>
          </p:cNvPr>
          <p:cNvPicPr>
            <a:picLocks noChangeAspect="1"/>
          </p:cNvPicPr>
          <p:nvPr/>
        </p:nvPicPr>
        <p:blipFill>
          <a:blip r:embed="rId4" cstate="print">
            <a:extLst>
              <a:ext uri="{28A0092B-C50C-407E-A947-70E740481C1C}">
                <a14:useLocalDpi xmlns:a14="http://schemas.microsoft.com/office/drawing/2010/main" val="0"/>
              </a:ext>
            </a:extLst>
          </a:blip>
          <a:srcRect l="17699" r="20874" b="-2"/>
          <a:stretch/>
        </p:blipFill>
        <p:spPr bwMode="auto">
          <a:xfrm>
            <a:off x="8095756" y="364143"/>
            <a:ext cx="3336953" cy="2811320"/>
          </a:xfrm>
          <a:prstGeom prst="rect">
            <a:avLst/>
          </a:prstGeom>
          <a:noFill/>
        </p:spPr>
      </p:pic>
      <p:sp>
        <p:nvSpPr>
          <p:cNvPr id="17" name="Rectangle 16">
            <a:extLst>
              <a:ext uri="{FF2B5EF4-FFF2-40B4-BE49-F238E27FC236}">
                <a16:creationId xmlns:a16="http://schemas.microsoft.com/office/drawing/2014/main" id="{A678733B-0C56-C928-4244-22963D985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D9F8EB77-C322-CA1A-F341-11EA26D869D6}"/>
              </a:ext>
            </a:extLst>
          </p:cNvPr>
          <p:cNvSpPr>
            <a:spLocks noGrp="1"/>
          </p:cNvSpPr>
          <p:nvPr>
            <p:ph idx="1"/>
          </p:nvPr>
        </p:nvSpPr>
        <p:spPr>
          <a:xfrm>
            <a:off x="5162719" y="3930304"/>
            <a:ext cx="6586915" cy="2786181"/>
          </a:xfrm>
        </p:spPr>
        <p:txBody>
          <a:bodyPr anchor="ctr">
            <a:normAutofit fontScale="77500" lnSpcReduction="20000"/>
          </a:bodyPr>
          <a:lstStyle/>
          <a:p>
            <a:pPr indent="114300"/>
            <a:endParaRPr lang="en-US" altLang="ja-JP" sz="1400" kern="100" dirty="0">
              <a:effectLst/>
              <a:latin typeface="Times New Roman" panose="02020603050405020304" pitchFamily="18" charset="0"/>
              <a:ea typeface="ＭＳ 明朝" panose="02020609040205080304" pitchFamily="17" charset="-128"/>
            </a:endParaRPr>
          </a:p>
          <a:p>
            <a:pPr indent="114300"/>
            <a:r>
              <a:rPr lang="en-US" altLang="ja-JP" sz="2000" kern="100" dirty="0">
                <a:effectLst/>
                <a:latin typeface="Times New Roman" panose="02020603050405020304" pitchFamily="18" charset="0"/>
                <a:ea typeface="ＭＳ 明朝" panose="02020609040205080304" pitchFamily="17" charset="-128"/>
              </a:rPr>
              <a:t>BGR+CS</a:t>
            </a:r>
            <a:r>
              <a:rPr lang="ja-JP" altLang="ja-JP" sz="2000" kern="100" dirty="0">
                <a:effectLst/>
                <a:latin typeface="Times New Roman" panose="02020603050405020304" pitchFamily="18" charset="0"/>
                <a:ea typeface="ＭＳ 明朝" panose="02020609040205080304" pitchFamily="17" charset="-128"/>
              </a:rPr>
              <a:t>グループ</a:t>
            </a:r>
            <a:endParaRPr lang="en-US" altLang="ja-JP" sz="2000" kern="100" dirty="0">
              <a:latin typeface="Times New Roman" panose="02020603050405020304" pitchFamily="18" charset="0"/>
              <a:ea typeface="ＭＳ 明朝" panose="02020609040205080304" pitchFamily="17" charset="-128"/>
            </a:endParaRPr>
          </a:p>
          <a:p>
            <a:pPr lvl="1" indent="114300"/>
            <a:r>
              <a:rPr lang="ja-JP" altLang="ja-JP" sz="1800" kern="100" dirty="0">
                <a:effectLst/>
                <a:latin typeface="Times New Roman" panose="02020603050405020304" pitchFamily="18" charset="0"/>
                <a:ea typeface="ＭＳ 明朝" panose="02020609040205080304" pitchFamily="17" charset="-128"/>
              </a:rPr>
              <a:t>土谷</a:t>
            </a:r>
            <a:r>
              <a:rPr lang="ja-JP" altLang="en-US" sz="1800" kern="100" dirty="0">
                <a:effectLst/>
                <a:latin typeface="Times New Roman" panose="02020603050405020304" pitchFamily="18" charset="0"/>
                <a:ea typeface="ＭＳ 明朝" panose="02020609040205080304" pitchFamily="17" charset="-128"/>
              </a:rPr>
              <a:t>先生</a:t>
            </a:r>
            <a:r>
              <a:rPr lang="ja-JP" altLang="ja-JP" sz="1800" kern="100" dirty="0">
                <a:effectLst/>
                <a:latin typeface="Times New Roman" panose="02020603050405020304" pitchFamily="18" charset="0"/>
                <a:ea typeface="ＭＳ 明朝" panose="02020609040205080304" pitchFamily="17" charset="-128"/>
              </a:rPr>
              <a:t>とハンドルネーム：</a:t>
            </a:r>
            <a:r>
              <a:rPr lang="en-US" altLang="ja-JP" sz="1800" kern="100" dirty="0">
                <a:effectLst/>
                <a:latin typeface="Times New Roman" panose="02020603050405020304" pitchFamily="18" charset="0"/>
                <a:ea typeface="ＭＳ 明朝" panose="02020609040205080304" pitchFamily="17" charset="-128"/>
              </a:rPr>
              <a:t>Yamada3</a:t>
            </a:r>
            <a:r>
              <a:rPr lang="ja-JP" altLang="ja-JP" sz="1800" kern="100" dirty="0">
                <a:effectLst/>
                <a:latin typeface="Times New Roman" panose="02020603050405020304" pitchFamily="18" charset="0"/>
                <a:ea typeface="ＭＳ 明朝" panose="02020609040205080304" pitchFamily="17" charset="-128"/>
              </a:rPr>
              <a:t>氏</a:t>
            </a:r>
            <a:endParaRPr lang="en-US" altLang="ja-JP" sz="1800" kern="100" dirty="0">
              <a:effectLst/>
              <a:latin typeface="Times New Roman" panose="02020603050405020304" pitchFamily="18" charset="0"/>
              <a:ea typeface="ＭＳ 明朝" panose="02020609040205080304" pitchFamily="17" charset="-128"/>
            </a:endParaRPr>
          </a:p>
          <a:p>
            <a:pPr indent="114300"/>
            <a:r>
              <a:rPr lang="en-US" altLang="ja-JP" sz="2000" kern="100" dirty="0">
                <a:effectLst/>
                <a:latin typeface="Times New Roman" panose="02020603050405020304" pitchFamily="18" charset="0"/>
                <a:ea typeface="ＭＳ 明朝" panose="02020609040205080304" pitchFamily="17" charset="-128"/>
              </a:rPr>
              <a:t>PLL</a:t>
            </a:r>
            <a:r>
              <a:rPr lang="ja-JP" altLang="en-US" sz="2000" kern="100" dirty="0">
                <a:effectLst/>
                <a:latin typeface="Times New Roman" panose="02020603050405020304" pitchFamily="18" charset="0"/>
                <a:ea typeface="ＭＳ 明朝" panose="02020609040205080304" pitchFamily="17" charset="-128"/>
              </a:rPr>
              <a:t>グループ</a:t>
            </a:r>
            <a:endParaRPr lang="en-US" altLang="ja-JP" sz="2000" kern="100" dirty="0">
              <a:effectLst/>
              <a:latin typeface="Times New Roman" panose="02020603050405020304" pitchFamily="18" charset="0"/>
              <a:ea typeface="ＭＳ 明朝" panose="02020609040205080304" pitchFamily="17" charset="-128"/>
            </a:endParaRPr>
          </a:p>
          <a:p>
            <a:pPr lvl="1" indent="114300"/>
            <a:r>
              <a:rPr lang="ja-JP" altLang="en-US" sz="1800" kern="100" dirty="0">
                <a:effectLst/>
                <a:latin typeface="Times New Roman" panose="02020603050405020304" pitchFamily="18" charset="0"/>
                <a:ea typeface="ＭＳ 明朝" panose="02020609040205080304" pitchFamily="17" charset="-128"/>
              </a:rPr>
              <a:t>慶應大学</a:t>
            </a:r>
            <a:r>
              <a:rPr lang="ja-JP" altLang="en-US" sz="1800" kern="100">
                <a:effectLst/>
                <a:latin typeface="Times New Roman" panose="02020603050405020304" pitchFamily="18" charset="0"/>
                <a:ea typeface="ＭＳ 明朝" panose="02020609040205080304" pitchFamily="17" charset="-128"/>
              </a:rPr>
              <a:t>の</a:t>
            </a:r>
            <a:r>
              <a:rPr lang="en-US" altLang="ja-JP" sz="1800" kern="100" dirty="0">
                <a:effectLst/>
                <a:latin typeface="Times New Roman" panose="02020603050405020304" pitchFamily="18" charset="0"/>
                <a:ea typeface="ＭＳ 明朝" panose="02020609040205080304" pitchFamily="17" charset="-128"/>
              </a:rPr>
              <a:t>M1</a:t>
            </a:r>
            <a:r>
              <a:rPr lang="ja-JP" altLang="ja-JP" sz="1800" kern="100">
                <a:effectLst/>
                <a:latin typeface="Times New Roman" panose="02020603050405020304" pitchFamily="18" charset="0"/>
                <a:ea typeface="ＭＳ 明朝" panose="02020609040205080304" pitchFamily="17" charset="-128"/>
              </a:rPr>
              <a:t>森</a:t>
            </a:r>
            <a:r>
              <a:rPr lang="ja-JP" altLang="en-US" sz="1800" kern="100" dirty="0">
                <a:effectLst/>
                <a:latin typeface="Times New Roman" panose="02020603050405020304" pitchFamily="18" charset="0"/>
                <a:ea typeface="ＭＳ 明朝" panose="02020609040205080304" pitchFamily="17" charset="-128"/>
              </a:rPr>
              <a:t>さん</a:t>
            </a:r>
            <a:r>
              <a:rPr lang="ja-JP" altLang="ja-JP" sz="1800" kern="100" dirty="0">
                <a:effectLst/>
                <a:latin typeface="Times New Roman" panose="02020603050405020304" pitchFamily="18" charset="0"/>
                <a:ea typeface="ＭＳ 明朝" panose="02020609040205080304" pitchFamily="17" charset="-128"/>
              </a:rPr>
              <a:t>と</a:t>
            </a:r>
            <a:r>
              <a:rPr lang="ja-JP" altLang="en-US" sz="1800" kern="100" dirty="0">
                <a:effectLst/>
                <a:latin typeface="Times New Roman" panose="02020603050405020304" pitchFamily="18" charset="0"/>
                <a:ea typeface="ＭＳ 明朝" panose="02020609040205080304" pitchFamily="17" charset="-128"/>
              </a:rPr>
              <a:t>私</a:t>
            </a:r>
            <a:endParaRPr lang="en-US" altLang="ja-JP" sz="1800" kern="100" dirty="0">
              <a:effectLst/>
              <a:latin typeface="Times New Roman" panose="02020603050405020304" pitchFamily="18" charset="0"/>
              <a:ea typeface="ＭＳ 明朝" panose="02020609040205080304" pitchFamily="17" charset="-128"/>
            </a:endParaRPr>
          </a:p>
          <a:p>
            <a:pPr indent="114300"/>
            <a:r>
              <a:rPr lang="en-US" altLang="ja-JP" sz="2000" kern="100" dirty="0">
                <a:latin typeface="Times New Roman" panose="02020603050405020304" pitchFamily="18" charset="0"/>
                <a:ea typeface="ＭＳ 明朝" panose="02020609040205080304" pitchFamily="17" charset="-128"/>
              </a:rPr>
              <a:t>ADC</a:t>
            </a:r>
            <a:r>
              <a:rPr lang="ja-JP" altLang="ja-JP" sz="2000" kern="100" dirty="0">
                <a:effectLst/>
                <a:latin typeface="Times New Roman" panose="02020603050405020304" pitchFamily="18" charset="0"/>
                <a:ea typeface="ＭＳ 明朝" panose="02020609040205080304" pitchFamily="17" charset="-128"/>
              </a:rPr>
              <a:t>グループ</a:t>
            </a:r>
            <a:endParaRPr lang="en-US" altLang="ja-JP" sz="2000" kern="100" dirty="0">
              <a:effectLst/>
              <a:latin typeface="Times New Roman" panose="02020603050405020304" pitchFamily="18" charset="0"/>
              <a:ea typeface="ＭＳ 明朝" panose="02020609040205080304" pitchFamily="17" charset="-128"/>
            </a:endParaRPr>
          </a:p>
          <a:p>
            <a:pPr lvl="1" indent="114300"/>
            <a:r>
              <a:rPr lang="ja-JP" altLang="ja-JP" sz="1900" kern="100" dirty="0">
                <a:effectLst/>
                <a:latin typeface="Times New Roman" panose="02020603050405020304" pitchFamily="18" charset="0"/>
                <a:ea typeface="ＭＳ 明朝" panose="02020609040205080304" pitchFamily="17" charset="-128"/>
              </a:rPr>
              <a:t>久保木</a:t>
            </a:r>
            <a:r>
              <a:rPr lang="ja-JP" altLang="en-US" sz="1900" kern="100" dirty="0">
                <a:effectLst/>
                <a:latin typeface="Times New Roman" panose="02020603050405020304" pitchFamily="18" charset="0"/>
                <a:ea typeface="ＭＳ 明朝" panose="02020609040205080304" pitchFamily="17" charset="-128"/>
              </a:rPr>
              <a:t>先生</a:t>
            </a:r>
            <a:r>
              <a:rPr lang="ja-JP" altLang="ja-JP" sz="1900" kern="100" dirty="0">
                <a:effectLst/>
                <a:latin typeface="Times New Roman" panose="02020603050405020304" pitchFamily="18" charset="0"/>
                <a:ea typeface="ＭＳ 明朝" panose="02020609040205080304" pitchFamily="17" charset="-128"/>
              </a:rPr>
              <a:t>をリーダとした</a:t>
            </a:r>
            <a:r>
              <a:rPr lang="en-US" altLang="ja-JP" sz="1900" kern="100" dirty="0">
                <a:effectLst/>
                <a:latin typeface="Times New Roman" panose="02020603050405020304" pitchFamily="18" charset="0"/>
                <a:ea typeface="ＭＳ 明朝" panose="02020609040205080304" pitchFamily="17" charset="-128"/>
              </a:rPr>
              <a:t>CS</a:t>
            </a:r>
            <a:r>
              <a:rPr lang="ja-JP" altLang="ja-JP" sz="1900" kern="100" dirty="0">
                <a:effectLst/>
                <a:latin typeface="Times New Roman" panose="02020603050405020304" pitchFamily="18" charset="0"/>
                <a:ea typeface="ＭＳ 明朝" panose="02020609040205080304" pitchFamily="17" charset="-128"/>
              </a:rPr>
              <a:t>系学部生やハードウェア系企業に勤める若手</a:t>
            </a:r>
            <a:r>
              <a:rPr lang="en-US" altLang="ja-JP" sz="1900" kern="100" dirty="0">
                <a:effectLst/>
                <a:latin typeface="Times New Roman" panose="02020603050405020304" pitchFamily="18" charset="0"/>
                <a:ea typeface="ＭＳ 明朝" panose="02020609040205080304" pitchFamily="17" charset="-128"/>
              </a:rPr>
              <a:t>4</a:t>
            </a:r>
            <a:r>
              <a:rPr lang="ja-JP" altLang="ja-JP" sz="1900" kern="100">
                <a:effectLst/>
                <a:latin typeface="Times New Roman" panose="02020603050405020304" pitchFamily="18" charset="0"/>
                <a:ea typeface="ＭＳ 明朝" panose="02020609040205080304" pitchFamily="17" charset="-128"/>
              </a:rPr>
              <a:t>名</a:t>
            </a:r>
            <a:endParaRPr lang="en-US" altLang="ja-JP" sz="1900" kern="100" dirty="0">
              <a:effectLst/>
              <a:latin typeface="Times New Roman" panose="02020603050405020304" pitchFamily="18" charset="0"/>
              <a:ea typeface="ＭＳ 明朝" panose="02020609040205080304" pitchFamily="17" charset="-128"/>
            </a:endParaRPr>
          </a:p>
          <a:p>
            <a:pPr lvl="1" indent="114300"/>
            <a:endParaRPr lang="en-US" altLang="ja-JP" sz="1900" kern="100" dirty="0">
              <a:latin typeface="Times New Roman" panose="02020603050405020304" pitchFamily="18" charset="0"/>
              <a:ea typeface="ＭＳ 明朝" panose="02020609040205080304" pitchFamily="17" charset="-128"/>
            </a:endParaRPr>
          </a:p>
          <a:p>
            <a:pPr indent="114300"/>
            <a:r>
              <a:rPr lang="ja-JP" altLang="en-US" sz="2300" kern="100">
                <a:effectLst/>
                <a:latin typeface="Times New Roman" panose="02020603050405020304" pitchFamily="18" charset="0"/>
                <a:ea typeface="ＭＳ 明朝" panose="02020609040205080304" pitchFamily="17" charset="-128"/>
              </a:rPr>
              <a:t>現在ステータス</a:t>
            </a:r>
            <a:endParaRPr lang="en-US" altLang="ja-JP" sz="2300" kern="100" dirty="0">
              <a:effectLst/>
              <a:latin typeface="Times New Roman" panose="02020603050405020304" pitchFamily="18" charset="0"/>
              <a:ea typeface="ＭＳ 明朝" panose="02020609040205080304" pitchFamily="17" charset="-128"/>
            </a:endParaRPr>
          </a:p>
          <a:p>
            <a:pPr lvl="1" indent="114300"/>
            <a:r>
              <a:rPr lang="ja-JP" altLang="en-US" sz="1900" kern="100">
                <a:latin typeface="Times New Roman" panose="02020603050405020304" pitchFamily="18" charset="0"/>
                <a:ea typeface="ＭＳ 明朝" panose="02020609040205080304" pitchFamily="17" charset="-128"/>
              </a:rPr>
              <a:t>チップの製造完了</a:t>
            </a:r>
            <a:endParaRPr lang="ja-JP" altLang="ja-JP" sz="1900" kern="100" dirty="0">
              <a:effectLst/>
              <a:latin typeface="Times New Roman" panose="02020603050405020304" pitchFamily="18" charset="0"/>
              <a:ea typeface="ＭＳ 明朝" panose="02020609040205080304" pitchFamily="17" charset="-128"/>
            </a:endParaRPr>
          </a:p>
          <a:p>
            <a:endParaRPr kumimoji="1" lang="ja-JP" altLang="en-US" sz="1400" dirty="0"/>
          </a:p>
        </p:txBody>
      </p:sp>
    </p:spTree>
    <p:extLst>
      <p:ext uri="{BB962C8B-B14F-4D97-AF65-F5344CB8AC3E}">
        <p14:creationId xmlns:p14="http://schemas.microsoft.com/office/powerpoint/2010/main" val="810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E5DBD0B8-808E-5902-8E91-236B09442FD7}"/>
              </a:ext>
            </a:extLst>
          </p:cNvPr>
          <p:cNvSpPr>
            <a:spLocks noGrp="1"/>
          </p:cNvSpPr>
          <p:nvPr>
            <p:ph type="title"/>
          </p:nvPr>
        </p:nvSpPr>
        <p:spPr>
          <a:xfrm>
            <a:off x="793662" y="386930"/>
            <a:ext cx="10066122" cy="1298448"/>
          </a:xfrm>
        </p:spPr>
        <p:txBody>
          <a:bodyPr anchor="b">
            <a:normAutofit/>
          </a:bodyPr>
          <a:lstStyle/>
          <a:p>
            <a:r>
              <a:rPr kumimoji="1" lang="en-US" altLang="ja-JP" sz="4800" dirty="0"/>
              <a:t>Chipathon2024</a:t>
            </a:r>
            <a:endParaRPr kumimoji="1" lang="ja-JP" altLang="en-US" sz="4800" dirty="0"/>
          </a:p>
        </p:txBody>
      </p:sp>
      <p:sp>
        <p:nvSpPr>
          <p:cNvPr id="15" name="Rectangle 1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0F31AD45-DD90-87E9-1216-E2A9343CBC25}"/>
              </a:ext>
            </a:extLst>
          </p:cNvPr>
          <p:cNvSpPr>
            <a:spLocks noGrp="1"/>
          </p:cNvSpPr>
          <p:nvPr>
            <p:ph idx="1"/>
          </p:nvPr>
        </p:nvSpPr>
        <p:spPr>
          <a:xfrm>
            <a:off x="793661" y="2599509"/>
            <a:ext cx="4530898" cy="3639450"/>
          </a:xfrm>
        </p:spPr>
        <p:txBody>
          <a:bodyPr anchor="ctr">
            <a:normAutofit/>
          </a:bodyPr>
          <a:lstStyle/>
          <a:p>
            <a:r>
              <a:rPr lang="ja-JP" altLang="en-US" sz="2400" dirty="0"/>
              <a:t>目標</a:t>
            </a:r>
            <a:endParaRPr kumimoji="1" lang="en-US" altLang="ja-JP" sz="2400" dirty="0"/>
          </a:p>
          <a:p>
            <a:pPr lvl="1"/>
            <a:r>
              <a:rPr kumimoji="1" lang="en-US" altLang="ja-JP" sz="1800" dirty="0"/>
              <a:t>Fifty-Nifty</a:t>
            </a:r>
            <a:r>
              <a:rPr kumimoji="1" lang="ja-JP" altLang="en-US" sz="1800" dirty="0"/>
              <a:t>をベースに</a:t>
            </a:r>
            <a:r>
              <a:rPr kumimoji="1" lang="en-US" altLang="ja-JP" sz="1800" dirty="0"/>
              <a:t>AI</a:t>
            </a:r>
            <a:r>
              <a:rPr kumimoji="1" lang="ja-JP" altLang="en-US" sz="1800" dirty="0"/>
              <a:t>による自動生成を行う</a:t>
            </a:r>
            <a:endParaRPr kumimoji="1" lang="en-US" altLang="ja-JP" sz="1800" dirty="0"/>
          </a:p>
          <a:p>
            <a:r>
              <a:rPr lang="ja-JP" altLang="en-US" sz="2400" dirty="0"/>
              <a:t>チーム構成</a:t>
            </a:r>
            <a:endParaRPr lang="en-US" altLang="ja-JP" sz="2400" dirty="0"/>
          </a:p>
          <a:p>
            <a:pPr lvl="1"/>
            <a:r>
              <a:rPr kumimoji="1" lang="en-US" altLang="ja-JP" sz="1800" dirty="0"/>
              <a:t>2</a:t>
            </a:r>
            <a:r>
              <a:rPr kumimoji="1" lang="ja-JP" altLang="en-US" sz="1800" dirty="0"/>
              <a:t>～</a:t>
            </a:r>
            <a:r>
              <a:rPr kumimoji="1" lang="en-US" altLang="ja-JP" sz="1800" dirty="0"/>
              <a:t>3</a:t>
            </a:r>
            <a:r>
              <a:rPr kumimoji="1" lang="ja-JP" altLang="en-US" sz="1800" dirty="0"/>
              <a:t>名の小規模チーム</a:t>
            </a:r>
            <a:endParaRPr kumimoji="1" lang="en-US" altLang="ja-JP" sz="1800" dirty="0"/>
          </a:p>
          <a:p>
            <a:r>
              <a:rPr kumimoji="1" lang="ja-JP" altLang="en-US" sz="2400" dirty="0"/>
              <a:t>日本チーム：</a:t>
            </a:r>
            <a:r>
              <a:rPr kumimoji="1" lang="en-US" altLang="ja-JP" sz="2400" dirty="0"/>
              <a:t>2</a:t>
            </a:r>
            <a:r>
              <a:rPr kumimoji="1" lang="ja-JP" altLang="en-US" sz="2400" dirty="0"/>
              <a:t>チーム</a:t>
            </a:r>
            <a:endParaRPr kumimoji="1" lang="en-US" altLang="ja-JP" sz="2400" dirty="0"/>
          </a:p>
          <a:p>
            <a:pPr lvl="1"/>
            <a:r>
              <a:rPr lang="en-US" altLang="ja-JP" sz="1800" dirty="0"/>
              <a:t>DAC</a:t>
            </a:r>
            <a:r>
              <a:rPr lang="ja-JP" altLang="en-US" sz="1800" dirty="0"/>
              <a:t>：</a:t>
            </a:r>
            <a:r>
              <a:rPr lang="en-US" altLang="ja-JP" sz="1800" dirty="0" err="1"/>
              <a:t>SaltyChip</a:t>
            </a:r>
            <a:r>
              <a:rPr lang="ja-JP" altLang="en-US" sz="1800" dirty="0"/>
              <a:t>チーム</a:t>
            </a:r>
            <a:endParaRPr lang="en-US" altLang="ja-JP" sz="1800" dirty="0"/>
          </a:p>
          <a:p>
            <a:pPr lvl="1"/>
            <a:r>
              <a:rPr kumimoji="1" lang="en-US" altLang="ja-JP" sz="1800" dirty="0"/>
              <a:t>LNA</a:t>
            </a:r>
            <a:r>
              <a:rPr kumimoji="1" lang="ja-JP" altLang="en-US" sz="1800" dirty="0"/>
              <a:t>：</a:t>
            </a:r>
            <a:r>
              <a:rPr kumimoji="1" lang="en-US" altLang="ja-JP" sz="1800" dirty="0"/>
              <a:t>ISHI-Kai LNA</a:t>
            </a:r>
            <a:r>
              <a:rPr kumimoji="1" lang="ja-JP" altLang="en-US" sz="1800" dirty="0"/>
              <a:t>チーム</a:t>
            </a:r>
          </a:p>
        </p:txBody>
      </p:sp>
      <p:sp>
        <p:nvSpPr>
          <p:cNvPr id="19" name="Rectangle 1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グループ化 4">
            <a:extLst>
              <a:ext uri="{FF2B5EF4-FFF2-40B4-BE49-F238E27FC236}">
                <a16:creationId xmlns:a16="http://schemas.microsoft.com/office/drawing/2014/main" id="{3B78BDE9-9344-BEE8-6B32-84E32A6DCF41}"/>
              </a:ext>
            </a:extLst>
          </p:cNvPr>
          <p:cNvGrpSpPr/>
          <p:nvPr/>
        </p:nvGrpSpPr>
        <p:grpSpPr>
          <a:xfrm>
            <a:off x="5911532" y="2796074"/>
            <a:ext cx="5150277" cy="3090605"/>
            <a:chOff x="713529" y="205460"/>
            <a:chExt cx="10743605" cy="6447079"/>
          </a:xfrm>
        </p:grpSpPr>
        <p:pic>
          <p:nvPicPr>
            <p:cNvPr id="6" name="図 5">
              <a:extLst>
                <a:ext uri="{FF2B5EF4-FFF2-40B4-BE49-F238E27FC236}">
                  <a16:creationId xmlns:a16="http://schemas.microsoft.com/office/drawing/2014/main" id="{81EABFA3-051E-C378-8E5C-5B7BAFF35B58}"/>
                </a:ext>
              </a:extLst>
            </p:cNvPr>
            <p:cNvPicPr>
              <a:picLocks noChangeAspect="1"/>
            </p:cNvPicPr>
            <p:nvPr/>
          </p:nvPicPr>
          <p:blipFill>
            <a:blip r:embed="rId2"/>
            <a:stretch>
              <a:fillRect/>
            </a:stretch>
          </p:blipFill>
          <p:spPr>
            <a:xfrm>
              <a:off x="734865" y="205460"/>
              <a:ext cx="10722269" cy="6447079"/>
            </a:xfrm>
            <a:prstGeom prst="rect">
              <a:avLst/>
            </a:prstGeom>
          </p:spPr>
        </p:pic>
        <p:sp>
          <p:nvSpPr>
            <p:cNvPr id="7" name="楕円 6">
              <a:extLst>
                <a:ext uri="{FF2B5EF4-FFF2-40B4-BE49-F238E27FC236}">
                  <a16:creationId xmlns:a16="http://schemas.microsoft.com/office/drawing/2014/main" id="{9D081291-2833-2BF0-46C6-C345106E583E}"/>
                </a:ext>
              </a:extLst>
            </p:cNvPr>
            <p:cNvSpPr/>
            <p:nvPr/>
          </p:nvSpPr>
          <p:spPr>
            <a:xfrm>
              <a:off x="734865" y="3044952"/>
              <a:ext cx="8436567" cy="6035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06AE7E6E-8418-A58F-E536-CF6FC0D078D1}"/>
                </a:ext>
              </a:extLst>
            </p:cNvPr>
            <p:cNvSpPr/>
            <p:nvPr/>
          </p:nvSpPr>
          <p:spPr>
            <a:xfrm>
              <a:off x="713529" y="5556504"/>
              <a:ext cx="8436567" cy="6035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988580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6" name="Rectangle 1053">
            <a:extLst>
              <a:ext uri="{FF2B5EF4-FFF2-40B4-BE49-F238E27FC236}">
                <a16:creationId xmlns:a16="http://schemas.microsoft.com/office/drawing/2014/main" id="{B97D942E-09EF-4107-98F4-74DB7F72D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B79E3243-8BF6-7AAF-8A14-BC584E5B9191}"/>
              </a:ext>
            </a:extLst>
          </p:cNvPr>
          <p:cNvSpPr>
            <a:spLocks noGrp="1"/>
          </p:cNvSpPr>
          <p:nvPr>
            <p:ph type="title"/>
          </p:nvPr>
        </p:nvSpPr>
        <p:spPr>
          <a:xfrm>
            <a:off x="532015" y="3930305"/>
            <a:ext cx="3861960" cy="2437244"/>
          </a:xfrm>
        </p:spPr>
        <p:txBody>
          <a:bodyPr anchor="ctr">
            <a:normAutofit/>
          </a:bodyPr>
          <a:lstStyle/>
          <a:p>
            <a:r>
              <a:rPr kumimoji="1" lang="en-US" altLang="ja-JP" sz="3600"/>
              <a:t>Chipathon2024</a:t>
            </a:r>
            <a:r>
              <a:rPr kumimoji="1" lang="ja-JP" altLang="en-US" sz="3600"/>
              <a:t>：</a:t>
            </a:r>
            <a:r>
              <a:rPr kumimoji="1" lang="en-US" altLang="ja-JP" sz="3600"/>
              <a:t>SaltyChip</a:t>
            </a:r>
            <a:r>
              <a:rPr kumimoji="1" lang="ja-JP" altLang="en-US" sz="3600"/>
              <a:t>チーム</a:t>
            </a:r>
          </a:p>
        </p:txBody>
      </p:sp>
      <p:sp>
        <p:nvSpPr>
          <p:cNvPr id="1067" name="Rectangle 1055">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5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97BB4C96-ABA5-351C-08F6-02D37B7A0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20" r="12385" b="-3"/>
          <a:stretch/>
        </p:blipFill>
        <p:spPr bwMode="auto">
          <a:xfrm>
            <a:off x="838200" y="364144"/>
            <a:ext cx="3335789" cy="2811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5622BB8-4CB1-FC71-F604-D5794655B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970" r="-3" b="-3"/>
          <a:stretch/>
        </p:blipFill>
        <p:spPr bwMode="auto">
          <a:xfrm>
            <a:off x="4466396" y="364143"/>
            <a:ext cx="3336953" cy="28113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B6420A3-6E71-46B7-A328-7E3D4F264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95" r="22371" b="-3"/>
          <a:stretch/>
        </p:blipFill>
        <p:spPr bwMode="auto">
          <a:xfrm>
            <a:off x="8095756" y="364143"/>
            <a:ext cx="3336953" cy="2811320"/>
          </a:xfrm>
          <a:prstGeom prst="rect">
            <a:avLst/>
          </a:prstGeom>
          <a:noFill/>
          <a:extLst>
            <a:ext uri="{909E8E84-426E-40DD-AFC4-6F175D3DCCD1}">
              <a14:hiddenFill xmlns:a14="http://schemas.microsoft.com/office/drawing/2010/main">
                <a:solidFill>
                  <a:srgbClr val="FFFFFF"/>
                </a:solidFill>
              </a14:hiddenFill>
            </a:ext>
          </a:extLst>
        </p:spPr>
      </p:pic>
      <p:sp>
        <p:nvSpPr>
          <p:cNvPr id="1069" name="Rectangle 1059">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コンテンツ プレースホルダー 3">
            <a:extLst>
              <a:ext uri="{FF2B5EF4-FFF2-40B4-BE49-F238E27FC236}">
                <a16:creationId xmlns:a16="http://schemas.microsoft.com/office/drawing/2014/main" id="{A17A2F51-6617-3673-9B58-75BC7ABDF79C}"/>
              </a:ext>
            </a:extLst>
          </p:cNvPr>
          <p:cNvSpPr>
            <a:spLocks noGrp="1"/>
          </p:cNvSpPr>
          <p:nvPr>
            <p:ph idx="1"/>
          </p:nvPr>
        </p:nvSpPr>
        <p:spPr>
          <a:xfrm>
            <a:off x="5162719" y="3930305"/>
            <a:ext cx="6586915" cy="2437244"/>
          </a:xfrm>
        </p:spPr>
        <p:txBody>
          <a:bodyPr anchor="ctr">
            <a:normAutofit/>
          </a:bodyPr>
          <a:lstStyle/>
          <a:p>
            <a:r>
              <a:rPr lang="ja-JP" altLang="en-US" sz="2400" dirty="0"/>
              <a:t>状況</a:t>
            </a:r>
            <a:endParaRPr lang="en-US" altLang="ja-JP" sz="2400" dirty="0"/>
          </a:p>
          <a:p>
            <a:pPr lvl="1"/>
            <a:r>
              <a:rPr kumimoji="1" lang="ja-JP" altLang="en-US" sz="1800" dirty="0"/>
              <a:t>ほぼ実装が完了し、</a:t>
            </a:r>
            <a:r>
              <a:rPr kumimoji="1" lang="en-US" altLang="ja-JP" sz="1800" dirty="0"/>
              <a:t>LVS</a:t>
            </a:r>
            <a:r>
              <a:rPr kumimoji="1" lang="ja-JP" altLang="en-US" sz="1800" dirty="0"/>
              <a:t>フェーズ</a:t>
            </a:r>
          </a:p>
        </p:txBody>
      </p:sp>
    </p:spTree>
    <p:extLst>
      <p:ext uri="{BB962C8B-B14F-4D97-AF65-F5344CB8AC3E}">
        <p14:creationId xmlns:p14="http://schemas.microsoft.com/office/powerpoint/2010/main" val="2042674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B430338F-E2FD-4573-B0B7-E2EB12CC9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CF7C27BB-A757-450A-EF03-87D96BF1F855}"/>
              </a:ext>
            </a:extLst>
          </p:cNvPr>
          <p:cNvSpPr>
            <a:spLocks noGrp="1"/>
          </p:cNvSpPr>
          <p:nvPr>
            <p:ph type="title"/>
          </p:nvPr>
        </p:nvSpPr>
        <p:spPr>
          <a:xfrm>
            <a:off x="532015" y="4495568"/>
            <a:ext cx="3861960" cy="1905232"/>
          </a:xfrm>
        </p:spPr>
        <p:txBody>
          <a:bodyPr anchor="ctr">
            <a:normAutofit/>
          </a:bodyPr>
          <a:lstStyle/>
          <a:p>
            <a:r>
              <a:rPr kumimoji="1" lang="ja-JP" altLang="en-US" sz="3200"/>
              <a:t>シャトル相乗り</a:t>
            </a:r>
          </a:p>
        </p:txBody>
      </p:sp>
      <p:sp>
        <p:nvSpPr>
          <p:cNvPr id="22" name="Rectangle 12">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図 5" descr="all_members_layout_using">
            <a:extLst>
              <a:ext uri="{FF2B5EF4-FFF2-40B4-BE49-F238E27FC236}">
                <a16:creationId xmlns:a16="http://schemas.microsoft.com/office/drawing/2014/main" id="{B3464414-2B54-5731-C2FB-0FFE38BB3BCF}"/>
              </a:ext>
            </a:extLst>
          </p:cNvPr>
          <p:cNvPicPr>
            <a:picLocks noChangeAspect="1"/>
          </p:cNvPicPr>
          <p:nvPr/>
        </p:nvPicPr>
        <p:blipFill>
          <a:blip r:embed="rId2" cstate="print">
            <a:extLst>
              <a:ext uri="{28A0092B-C50C-407E-A947-70E740481C1C}">
                <a14:useLocalDpi xmlns:a14="http://schemas.microsoft.com/office/drawing/2010/main" val="0"/>
              </a:ext>
            </a:extLst>
          </a:blip>
          <a:srcRect t="69"/>
          <a:stretch/>
        </p:blipFill>
        <p:spPr bwMode="auto">
          <a:xfrm>
            <a:off x="838200" y="364143"/>
            <a:ext cx="5136795" cy="3426462"/>
          </a:xfrm>
          <a:prstGeom prst="rect">
            <a:avLst/>
          </a:prstGeom>
          <a:noFill/>
        </p:spPr>
      </p:pic>
      <p:pic>
        <p:nvPicPr>
          <p:cNvPr id="5" name="図 4" descr="all_members_layout_using">
            <a:extLst>
              <a:ext uri="{FF2B5EF4-FFF2-40B4-BE49-F238E27FC236}">
                <a16:creationId xmlns:a16="http://schemas.microsoft.com/office/drawing/2014/main" id="{F7E7A3FC-8F66-75A5-599B-BA57A7F5A64B}"/>
              </a:ext>
            </a:extLst>
          </p:cNvPr>
          <p:cNvPicPr>
            <a:picLocks noChangeAspect="1"/>
          </p:cNvPicPr>
          <p:nvPr/>
        </p:nvPicPr>
        <p:blipFill rotWithShape="1">
          <a:blip r:embed="rId3">
            <a:extLst>
              <a:ext uri="{28A0092B-C50C-407E-A947-70E740481C1C}">
                <a14:useLocalDpi xmlns:a14="http://schemas.microsoft.com/office/drawing/2010/main" val="0"/>
              </a:ext>
            </a:extLst>
          </a:blip>
          <a:srcRect r="15674" b="2"/>
          <a:stretch/>
        </p:blipFill>
        <p:spPr bwMode="auto">
          <a:xfrm>
            <a:off x="6297264" y="364142"/>
            <a:ext cx="5136795" cy="3426462"/>
          </a:xfrm>
          <a:prstGeom prst="rect">
            <a:avLst/>
          </a:prstGeom>
          <a:noFill/>
          <a:extLst>
            <a:ext uri="{53640926-AAD7-44D8-BBD7-CCE9431645EC}">
              <a14:shadowObscured xmlns:a14="http://schemas.microsoft.com/office/drawing/2010/main"/>
            </a:ext>
          </a:extLst>
        </p:spPr>
      </p:pic>
      <p:sp>
        <p:nvSpPr>
          <p:cNvPr id="24" name="Rectangle 16">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0F899955-69F8-EC59-FB31-13640C276195}"/>
              </a:ext>
            </a:extLst>
          </p:cNvPr>
          <p:cNvSpPr>
            <a:spLocks noGrp="1"/>
          </p:cNvSpPr>
          <p:nvPr>
            <p:ph idx="1"/>
          </p:nvPr>
        </p:nvSpPr>
        <p:spPr>
          <a:xfrm>
            <a:off x="5162719" y="4231433"/>
            <a:ext cx="6586915" cy="2625931"/>
          </a:xfrm>
        </p:spPr>
        <p:txBody>
          <a:bodyPr anchor="ctr">
            <a:normAutofit/>
          </a:bodyPr>
          <a:lstStyle/>
          <a:p>
            <a:pPr indent="114300"/>
            <a:r>
              <a:rPr lang="ja-JP" altLang="ja-JP" sz="1800" kern="100" dirty="0">
                <a:effectLst/>
                <a:latin typeface="Times New Roman" panose="02020603050405020304" pitchFamily="18" charset="0"/>
                <a:ea typeface="ＭＳ 明朝" panose="02020609040205080304" pitchFamily="17" charset="-128"/>
              </a:rPr>
              <a:t>オープンソース</a:t>
            </a:r>
            <a:r>
              <a:rPr lang="en-US" altLang="ja-JP" sz="1800" kern="100" dirty="0">
                <a:effectLst/>
                <a:latin typeface="Times New Roman" panose="02020603050405020304" pitchFamily="18" charset="0"/>
                <a:ea typeface="ＭＳ 明朝" panose="02020609040205080304" pitchFamily="17" charset="-128"/>
              </a:rPr>
              <a:t>EDA&amp;PDK</a:t>
            </a:r>
            <a:r>
              <a:rPr lang="ja-JP" altLang="ja-JP" sz="1800" kern="100" dirty="0">
                <a:effectLst/>
                <a:latin typeface="Times New Roman" panose="02020603050405020304" pitchFamily="18" charset="0"/>
                <a:ea typeface="ＭＳ 明朝" panose="02020609040205080304" pitchFamily="17" charset="-128"/>
              </a:rPr>
              <a:t>とフリーシャトル</a:t>
            </a:r>
            <a:endParaRPr lang="en-US" altLang="ja-JP" sz="1800" kern="100" dirty="0">
              <a:effectLst/>
              <a:latin typeface="Times New Roman" panose="02020603050405020304" pitchFamily="18" charset="0"/>
              <a:ea typeface="ＭＳ 明朝" panose="02020609040205080304" pitchFamily="17" charset="-128"/>
            </a:endParaRPr>
          </a:p>
          <a:p>
            <a:pPr lvl="1" indent="114300"/>
            <a:r>
              <a:rPr lang="ja-JP" altLang="ja-JP" sz="1800" kern="100" dirty="0">
                <a:effectLst/>
                <a:latin typeface="Times New Roman" panose="02020603050405020304" pitchFamily="18" charset="0"/>
                <a:ea typeface="ＭＳ 明朝" panose="02020609040205080304" pitchFamily="17" charset="-128"/>
              </a:rPr>
              <a:t>誰でも参加可能</a:t>
            </a:r>
            <a:endParaRPr lang="en-US" altLang="ja-JP" sz="1800" kern="100" dirty="0">
              <a:effectLst/>
              <a:latin typeface="Times New Roman" panose="02020603050405020304" pitchFamily="18" charset="0"/>
              <a:ea typeface="ＭＳ 明朝" panose="02020609040205080304" pitchFamily="17" charset="-128"/>
            </a:endParaRPr>
          </a:p>
          <a:p>
            <a:pPr lvl="1" indent="114300"/>
            <a:r>
              <a:rPr lang="ja-JP" altLang="ja-JP" sz="1800" kern="100" dirty="0">
                <a:effectLst/>
                <a:latin typeface="Times New Roman" panose="02020603050405020304" pitchFamily="18" charset="0"/>
                <a:ea typeface="ＭＳ 明朝" panose="02020609040205080304" pitchFamily="17" charset="-128"/>
              </a:rPr>
              <a:t>デザインの共有</a:t>
            </a:r>
            <a:r>
              <a:rPr lang="ja-JP" altLang="en-US" sz="1800" kern="100" dirty="0">
                <a:effectLst/>
                <a:latin typeface="Times New Roman" panose="02020603050405020304" pitchFamily="18" charset="0"/>
                <a:ea typeface="ＭＳ 明朝" panose="02020609040205080304" pitchFamily="17" charset="-128"/>
              </a:rPr>
              <a:t>が</a:t>
            </a:r>
            <a:r>
              <a:rPr lang="ja-JP" altLang="ja-JP" sz="1800" kern="100" dirty="0">
                <a:effectLst/>
                <a:latin typeface="Times New Roman" panose="02020603050405020304" pitchFamily="18" charset="0"/>
                <a:ea typeface="ＭＳ 明朝" panose="02020609040205080304" pitchFamily="17" charset="-128"/>
              </a:rPr>
              <a:t>可能</a:t>
            </a:r>
            <a:endParaRPr lang="en-US" altLang="ja-JP" sz="1800" kern="100" dirty="0">
              <a:effectLst/>
              <a:latin typeface="Times New Roman" panose="02020603050405020304" pitchFamily="18" charset="0"/>
              <a:ea typeface="ＭＳ 明朝" panose="02020609040205080304" pitchFamily="17" charset="-128"/>
            </a:endParaRPr>
          </a:p>
          <a:p>
            <a:pPr lvl="1" indent="114300"/>
            <a:r>
              <a:rPr lang="ja-JP" altLang="ja-JP" sz="1800" kern="100" dirty="0">
                <a:effectLst/>
                <a:latin typeface="Times New Roman" panose="02020603050405020304" pitchFamily="18" charset="0"/>
                <a:ea typeface="ＭＳ 明朝" panose="02020609040205080304" pitchFamily="17" charset="-128"/>
              </a:rPr>
              <a:t>シャトルにさらに相乗りすることが可能</a:t>
            </a:r>
          </a:p>
          <a:p>
            <a:pPr indent="114300"/>
            <a:r>
              <a:rPr lang="ja-JP" altLang="ja-JP" sz="1800" kern="100" dirty="0">
                <a:effectLst/>
                <a:latin typeface="Times New Roman" panose="02020603050405020304" pitchFamily="18" charset="0"/>
                <a:ea typeface="ＭＳ 明朝" panose="02020609040205080304" pitchFamily="17" charset="-128"/>
              </a:rPr>
              <a:t>複数人によるシャトルの相乗りサポート</a:t>
            </a:r>
            <a:endParaRPr lang="en-US" altLang="ja-JP" sz="1800" kern="100" dirty="0">
              <a:latin typeface="Times New Roman" panose="02020603050405020304" pitchFamily="18" charset="0"/>
              <a:ea typeface="ＭＳ 明朝" panose="02020609040205080304" pitchFamily="17" charset="-128"/>
            </a:endParaRPr>
          </a:p>
          <a:p>
            <a:pPr lvl="1" indent="114300"/>
            <a:r>
              <a:rPr lang="ja-JP" altLang="ja-JP" sz="2000" kern="100" dirty="0">
                <a:effectLst/>
                <a:latin typeface="Times New Roman" panose="02020603050405020304" pitchFamily="18" charset="0"/>
                <a:ea typeface="ＭＳ 明朝" panose="02020609040205080304" pitchFamily="17" charset="-128"/>
              </a:rPr>
              <a:t>インバータ回路を一日で回路設計～レイアウトまで行うハンズオン</a:t>
            </a:r>
          </a:p>
        </p:txBody>
      </p:sp>
    </p:spTree>
    <p:extLst>
      <p:ext uri="{BB962C8B-B14F-4D97-AF65-F5344CB8AC3E}">
        <p14:creationId xmlns:p14="http://schemas.microsoft.com/office/powerpoint/2010/main" val="2081605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Arc 2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7E71F69C-C091-8FF0-4960-A5959FDDCF30}"/>
              </a:ext>
            </a:extLst>
          </p:cNvPr>
          <p:cNvSpPr>
            <a:spLocks noGrp="1"/>
          </p:cNvSpPr>
          <p:nvPr>
            <p:ph type="title"/>
          </p:nvPr>
        </p:nvSpPr>
        <p:spPr>
          <a:xfrm>
            <a:off x="5894962" y="857865"/>
            <a:ext cx="6297038" cy="1325563"/>
          </a:xfrm>
        </p:spPr>
        <p:txBody>
          <a:bodyPr>
            <a:normAutofit/>
          </a:bodyPr>
          <a:lstStyle/>
          <a:p>
            <a:r>
              <a:rPr kumimoji="1" lang="ja-JP" altLang="en-US" dirty="0"/>
              <a:t>日本発の</a:t>
            </a:r>
            <a:r>
              <a:rPr kumimoji="1" lang="en-US" altLang="ja-JP" dirty="0"/>
              <a:t>OpenMPW</a:t>
            </a:r>
            <a:r>
              <a:rPr kumimoji="1" lang="ja-JP" altLang="en-US" dirty="0"/>
              <a:t>！</a:t>
            </a:r>
          </a:p>
        </p:txBody>
      </p:sp>
      <p:sp>
        <p:nvSpPr>
          <p:cNvPr id="19" name="Freeform: Shape 2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コンテンツ プレースホルダー 2">
            <a:extLst>
              <a:ext uri="{FF2B5EF4-FFF2-40B4-BE49-F238E27FC236}">
                <a16:creationId xmlns:a16="http://schemas.microsoft.com/office/drawing/2014/main" id="{4FB892F8-5F5B-0461-96B7-63C57EED7938}"/>
              </a:ext>
            </a:extLst>
          </p:cNvPr>
          <p:cNvSpPr>
            <a:spLocks noGrp="1"/>
          </p:cNvSpPr>
          <p:nvPr>
            <p:ph idx="1"/>
          </p:nvPr>
        </p:nvSpPr>
        <p:spPr>
          <a:xfrm>
            <a:off x="5877746" y="2183428"/>
            <a:ext cx="6206296" cy="3941691"/>
          </a:xfrm>
        </p:spPr>
        <p:txBody>
          <a:bodyPr>
            <a:normAutofit/>
          </a:bodyPr>
          <a:lstStyle/>
          <a:p>
            <a:r>
              <a:rPr lang="en-US" altLang="ja-JP" dirty="0"/>
              <a:t>OpenMPW</a:t>
            </a:r>
            <a:r>
              <a:rPr lang="ja-JP" altLang="en-US" dirty="0"/>
              <a:t>構造のシャトル</a:t>
            </a:r>
            <a:endParaRPr lang="en-US" altLang="ja-JP" dirty="0"/>
          </a:p>
          <a:p>
            <a:pPr lvl="1"/>
            <a:r>
              <a:rPr kumimoji="1" lang="ja-JP" altLang="en-US" dirty="0"/>
              <a:t>コミュニティー</a:t>
            </a:r>
            <a:endParaRPr kumimoji="1" lang="en-US" altLang="ja-JP" dirty="0"/>
          </a:p>
          <a:p>
            <a:pPr lvl="2"/>
            <a:r>
              <a:rPr kumimoji="1" lang="en-US" altLang="ja-JP" dirty="0"/>
              <a:t>eFabless</a:t>
            </a:r>
            <a:r>
              <a:rPr kumimoji="1" lang="ja-JP" altLang="en-US" dirty="0"/>
              <a:t>社 ⇔ </a:t>
            </a:r>
            <a:r>
              <a:rPr kumimoji="1" lang="en-US" altLang="ja-JP" dirty="0"/>
              <a:t>ISHI</a:t>
            </a:r>
            <a:r>
              <a:rPr kumimoji="1" lang="ja-JP" altLang="en-US" dirty="0"/>
              <a:t>会</a:t>
            </a:r>
            <a:r>
              <a:rPr kumimoji="1" lang="en-US" altLang="ja-JP" dirty="0"/>
              <a:t>+SINBY+SIProp</a:t>
            </a:r>
            <a:endParaRPr lang="en-US" altLang="ja-JP" dirty="0"/>
          </a:p>
          <a:p>
            <a:pPr lvl="1"/>
            <a:r>
              <a:rPr lang="ja-JP" altLang="en-US" dirty="0"/>
              <a:t>スポンサー</a:t>
            </a:r>
            <a:endParaRPr lang="en-US" altLang="ja-JP" dirty="0"/>
          </a:p>
          <a:p>
            <a:pPr lvl="2"/>
            <a:r>
              <a:rPr lang="en-US" altLang="ja-JP" dirty="0"/>
              <a:t>Google</a:t>
            </a:r>
            <a:r>
              <a:rPr lang="ja-JP" altLang="en-US" dirty="0"/>
              <a:t>社 </a:t>
            </a:r>
            <a:r>
              <a:rPr kumimoji="1" lang="ja-JP" altLang="en-US" dirty="0"/>
              <a:t>⇔ </a:t>
            </a:r>
            <a:r>
              <a:rPr lang="en-US" altLang="ja-JP" dirty="0"/>
              <a:t>GxP</a:t>
            </a:r>
            <a:r>
              <a:rPr lang="ja-JP" altLang="en-US" dirty="0"/>
              <a:t>社</a:t>
            </a:r>
            <a:endParaRPr lang="en-US" altLang="ja-JP" dirty="0"/>
          </a:p>
          <a:p>
            <a:pPr lvl="1"/>
            <a:r>
              <a:rPr kumimoji="1" lang="ja-JP" altLang="en-US" dirty="0"/>
              <a:t>ファブ：</a:t>
            </a:r>
            <a:endParaRPr kumimoji="1" lang="en-US" altLang="ja-JP" dirty="0"/>
          </a:p>
          <a:p>
            <a:pPr lvl="2"/>
            <a:r>
              <a:rPr lang="en-US" altLang="ja-JP" dirty="0"/>
              <a:t>SkywaterPDK</a:t>
            </a:r>
            <a:r>
              <a:rPr kumimoji="1" lang="ja-JP" altLang="en-US" dirty="0"/>
              <a:t> ⇔ </a:t>
            </a:r>
            <a:r>
              <a:rPr kumimoji="1" lang="en-US" altLang="ja-JP" dirty="0"/>
              <a:t>OpenRule1umPDK</a:t>
            </a:r>
          </a:p>
        </p:txBody>
      </p:sp>
      <p:grpSp>
        <p:nvGrpSpPr>
          <p:cNvPr id="15" name="グループ化 14">
            <a:extLst>
              <a:ext uri="{FF2B5EF4-FFF2-40B4-BE49-F238E27FC236}">
                <a16:creationId xmlns:a16="http://schemas.microsoft.com/office/drawing/2014/main" id="{59831AC7-94C0-16A9-3CA4-EEDF5C480BC5}"/>
              </a:ext>
            </a:extLst>
          </p:cNvPr>
          <p:cNvGrpSpPr/>
          <p:nvPr/>
        </p:nvGrpSpPr>
        <p:grpSpPr>
          <a:xfrm>
            <a:off x="1634476" y="214884"/>
            <a:ext cx="4186137" cy="6428231"/>
            <a:chOff x="1462722" y="88638"/>
            <a:chExt cx="3601530" cy="6784983"/>
          </a:xfrm>
        </p:grpSpPr>
        <p:pic>
          <p:nvPicPr>
            <p:cNvPr id="5" name="Google Shape;188;p35">
              <a:extLst>
                <a:ext uri="{FF2B5EF4-FFF2-40B4-BE49-F238E27FC236}">
                  <a16:creationId xmlns:a16="http://schemas.microsoft.com/office/drawing/2014/main" id="{91F4A3B5-2C8F-0F1B-0542-A203D1BBD08D}"/>
                </a:ext>
              </a:extLst>
            </p:cNvPr>
            <p:cNvPicPr preferRelativeResize="0"/>
            <p:nvPr/>
          </p:nvPicPr>
          <p:blipFill rotWithShape="1">
            <a:blip r:embed="rId2"/>
            <a:srcRect r="5355" b="3"/>
            <a:stretch/>
          </p:blipFill>
          <p:spPr>
            <a:xfrm>
              <a:off x="1462722" y="88638"/>
              <a:ext cx="3367380" cy="3178288"/>
            </a:xfrm>
            <a:prstGeom prst="rect">
              <a:avLst/>
            </a:prstGeom>
            <a:noFill/>
          </p:spPr>
        </p:pic>
        <p:grpSp>
          <p:nvGrpSpPr>
            <p:cNvPr id="14" name="グループ化 13">
              <a:extLst>
                <a:ext uri="{FF2B5EF4-FFF2-40B4-BE49-F238E27FC236}">
                  <a16:creationId xmlns:a16="http://schemas.microsoft.com/office/drawing/2014/main" id="{6D306EE5-E04A-4DE6-73FD-A480324CDCFE}"/>
                </a:ext>
              </a:extLst>
            </p:cNvPr>
            <p:cNvGrpSpPr/>
            <p:nvPr/>
          </p:nvGrpSpPr>
          <p:grpSpPr>
            <a:xfrm>
              <a:off x="1543362" y="3662239"/>
              <a:ext cx="3520890" cy="3211382"/>
              <a:chOff x="1543362" y="3662239"/>
              <a:chExt cx="3520890" cy="3211382"/>
            </a:xfrm>
          </p:grpSpPr>
          <p:pic>
            <p:nvPicPr>
              <p:cNvPr id="4" name="Google Shape;188;p35">
                <a:extLst>
                  <a:ext uri="{FF2B5EF4-FFF2-40B4-BE49-F238E27FC236}">
                    <a16:creationId xmlns:a16="http://schemas.microsoft.com/office/drawing/2014/main" id="{B5642ABF-E237-CA80-37F5-134DF703711E}"/>
                  </a:ext>
                </a:extLst>
              </p:cNvPr>
              <p:cNvPicPr preferRelativeResize="0"/>
              <p:nvPr/>
            </p:nvPicPr>
            <p:blipFill>
              <a:blip r:embed="rId2"/>
              <a:stretch>
                <a:fillRect/>
              </a:stretch>
            </p:blipFill>
            <p:spPr>
              <a:xfrm>
                <a:off x="1543363" y="3662239"/>
                <a:ext cx="3475151" cy="3211382"/>
              </a:xfrm>
              <a:prstGeom prst="rect">
                <a:avLst/>
              </a:prstGeom>
              <a:noFill/>
            </p:spPr>
          </p:pic>
          <p:pic>
            <p:nvPicPr>
              <p:cNvPr id="9" name="図 8">
                <a:extLst>
                  <a:ext uri="{FF2B5EF4-FFF2-40B4-BE49-F238E27FC236}">
                    <a16:creationId xmlns:a16="http://schemas.microsoft.com/office/drawing/2014/main" id="{1F4C3E83-B4DD-6C84-D82E-1B1ACEC3D479}"/>
                  </a:ext>
                </a:extLst>
              </p:cNvPr>
              <p:cNvPicPr>
                <a:picLocks noChangeAspect="1"/>
              </p:cNvPicPr>
              <p:nvPr/>
            </p:nvPicPr>
            <p:blipFill rotWithShape="1">
              <a:blip r:embed="rId3"/>
              <a:srcRect r="61518" b="-2745"/>
              <a:stretch/>
            </p:blipFill>
            <p:spPr>
              <a:xfrm>
                <a:off x="1543362" y="5836916"/>
                <a:ext cx="989097" cy="486325"/>
              </a:xfrm>
              <a:prstGeom prst="rect">
                <a:avLst/>
              </a:prstGeom>
            </p:spPr>
          </p:pic>
          <p:pic>
            <p:nvPicPr>
              <p:cNvPr id="10" name="図 9">
                <a:extLst>
                  <a:ext uri="{FF2B5EF4-FFF2-40B4-BE49-F238E27FC236}">
                    <a16:creationId xmlns:a16="http://schemas.microsoft.com/office/drawing/2014/main" id="{A646C6AE-CD42-050E-2B7D-EBA8254D506A}"/>
                  </a:ext>
                </a:extLst>
              </p:cNvPr>
              <p:cNvPicPr>
                <a:picLocks noChangeAspect="1"/>
              </p:cNvPicPr>
              <p:nvPr/>
            </p:nvPicPr>
            <p:blipFill>
              <a:blip r:embed="rId4"/>
              <a:stretch>
                <a:fillRect/>
              </a:stretch>
            </p:blipFill>
            <p:spPr>
              <a:xfrm>
                <a:off x="3594652" y="4162044"/>
                <a:ext cx="795420" cy="253250"/>
              </a:xfrm>
              <a:prstGeom prst="rect">
                <a:avLst/>
              </a:prstGeom>
            </p:spPr>
          </p:pic>
          <p:pic>
            <p:nvPicPr>
              <p:cNvPr id="11" name="図 10" descr="グラフ が含まれている画像&#10;&#10;自動的に生成された説明">
                <a:extLst>
                  <a:ext uri="{FF2B5EF4-FFF2-40B4-BE49-F238E27FC236}">
                    <a16:creationId xmlns:a16="http://schemas.microsoft.com/office/drawing/2014/main" id="{287E095A-ED99-D423-7C1B-F31BC9BBD663}"/>
                  </a:ext>
                </a:extLst>
              </p:cNvPr>
              <p:cNvPicPr>
                <a:picLocks noChangeAspect="1"/>
              </p:cNvPicPr>
              <p:nvPr/>
            </p:nvPicPr>
            <p:blipFill rotWithShape="1">
              <a:blip r:embed="rId5">
                <a:extLst>
                  <a:ext uri="{28A0092B-C50C-407E-A947-70E740481C1C}">
                    <a14:useLocalDpi xmlns:a14="http://schemas.microsoft.com/office/drawing/2010/main" val="0"/>
                  </a:ext>
                </a:extLst>
              </a:blip>
              <a:srcRect t="14461" b="25712"/>
              <a:stretch/>
            </p:blipFill>
            <p:spPr>
              <a:xfrm>
                <a:off x="3706778" y="4415294"/>
                <a:ext cx="563397" cy="337061"/>
              </a:xfrm>
              <a:prstGeom prst="rect">
                <a:avLst/>
              </a:prstGeom>
            </p:spPr>
          </p:pic>
          <p:pic>
            <p:nvPicPr>
              <p:cNvPr id="8" name="Google Shape;265;p45">
                <a:extLst>
                  <a:ext uri="{FF2B5EF4-FFF2-40B4-BE49-F238E27FC236}">
                    <a16:creationId xmlns:a16="http://schemas.microsoft.com/office/drawing/2014/main" id="{F8B2A4AA-AFA6-F0A9-3CB3-FA804227650F}"/>
                  </a:ext>
                </a:extLst>
              </p:cNvPr>
              <p:cNvPicPr preferRelativeResize="0"/>
              <p:nvPr/>
            </p:nvPicPr>
            <p:blipFill>
              <a:blip r:embed="rId6"/>
              <a:stretch>
                <a:fillRect/>
              </a:stretch>
            </p:blipFill>
            <p:spPr>
              <a:xfrm>
                <a:off x="2818016" y="3839848"/>
                <a:ext cx="888762" cy="731922"/>
              </a:xfrm>
              <a:prstGeom prst="rect">
                <a:avLst/>
              </a:prstGeom>
              <a:noFill/>
            </p:spPr>
          </p:pic>
          <p:pic>
            <p:nvPicPr>
              <p:cNvPr id="13" name="図 12">
                <a:extLst>
                  <a:ext uri="{FF2B5EF4-FFF2-40B4-BE49-F238E27FC236}">
                    <a16:creationId xmlns:a16="http://schemas.microsoft.com/office/drawing/2014/main" id="{E3EBC7A2-15CA-EAB7-6F49-42F92D9A633A}"/>
                  </a:ext>
                </a:extLst>
              </p:cNvPr>
              <p:cNvPicPr>
                <a:picLocks noChangeAspect="1"/>
              </p:cNvPicPr>
              <p:nvPr/>
            </p:nvPicPr>
            <p:blipFill>
              <a:blip r:embed="rId7"/>
              <a:stretch>
                <a:fillRect/>
              </a:stretch>
            </p:blipFill>
            <p:spPr>
              <a:xfrm>
                <a:off x="3542921" y="5986180"/>
                <a:ext cx="1521331" cy="337060"/>
              </a:xfrm>
              <a:prstGeom prst="rect">
                <a:avLst/>
              </a:prstGeom>
            </p:spPr>
          </p:pic>
        </p:grpSp>
        <p:sp>
          <p:nvSpPr>
            <p:cNvPr id="6" name="矢印: 下 5">
              <a:extLst>
                <a:ext uri="{FF2B5EF4-FFF2-40B4-BE49-F238E27FC236}">
                  <a16:creationId xmlns:a16="http://schemas.microsoft.com/office/drawing/2014/main" id="{0FCC5D3A-5E03-49AF-6840-2B597E810540}"/>
                </a:ext>
              </a:extLst>
            </p:cNvPr>
            <p:cNvSpPr/>
            <p:nvPr/>
          </p:nvSpPr>
          <p:spPr>
            <a:xfrm>
              <a:off x="2818016" y="3050223"/>
              <a:ext cx="888762" cy="644087"/>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sp>
        <p:nvSpPr>
          <p:cNvPr id="12" name="四角形: 角を丸くする 11">
            <a:extLst>
              <a:ext uri="{FF2B5EF4-FFF2-40B4-BE49-F238E27FC236}">
                <a16:creationId xmlns:a16="http://schemas.microsoft.com/office/drawing/2014/main" id="{66712D7F-A8AF-3BAB-325F-CE15C05FFD2A}"/>
              </a:ext>
            </a:extLst>
          </p:cNvPr>
          <p:cNvSpPr/>
          <p:nvPr/>
        </p:nvSpPr>
        <p:spPr>
          <a:xfrm>
            <a:off x="5820613" y="5256494"/>
            <a:ext cx="6320562" cy="123506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ja-JP" sz="2400" dirty="0"/>
              <a:t>ISHI</a:t>
            </a:r>
            <a:r>
              <a:rPr kumimoji="1" lang="ja-JP" altLang="en-US" sz="2400" dirty="0"/>
              <a:t>会版</a:t>
            </a:r>
            <a:r>
              <a:rPr kumimoji="1" lang="en-US" altLang="ja-JP" sz="2400" dirty="0"/>
              <a:t>OpenMPW-PTC06-1</a:t>
            </a:r>
            <a:r>
              <a:rPr kumimoji="1" lang="ja-JP" altLang="en-US" sz="2400" dirty="0"/>
              <a:t>として開催！</a:t>
            </a:r>
          </a:p>
        </p:txBody>
      </p:sp>
    </p:spTree>
    <p:extLst>
      <p:ext uri="{BB962C8B-B14F-4D97-AF65-F5344CB8AC3E}">
        <p14:creationId xmlns:p14="http://schemas.microsoft.com/office/powerpoint/2010/main" val="3083720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00FE83-275A-E0ED-40D7-ED6B0C19B1A5}"/>
            </a:ext>
          </a:extLst>
        </p:cNvPr>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EFA42377-9FC3-AB5C-8480-9FD47E652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Arc 21">
            <a:extLst>
              <a:ext uri="{FF2B5EF4-FFF2-40B4-BE49-F238E27FC236}">
                <a16:creationId xmlns:a16="http://schemas.microsoft.com/office/drawing/2014/main" id="{38C18541-D93E-F29B-ED6B-5A80549D6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55983248-B2A6-8BFE-025C-84BADCB39F3C}"/>
              </a:ext>
            </a:extLst>
          </p:cNvPr>
          <p:cNvSpPr>
            <a:spLocks noGrp="1"/>
          </p:cNvSpPr>
          <p:nvPr>
            <p:ph type="title"/>
          </p:nvPr>
        </p:nvSpPr>
        <p:spPr>
          <a:xfrm>
            <a:off x="5894962" y="857865"/>
            <a:ext cx="6297038" cy="1325563"/>
          </a:xfrm>
        </p:spPr>
        <p:txBody>
          <a:bodyPr>
            <a:normAutofit/>
          </a:bodyPr>
          <a:lstStyle/>
          <a:p>
            <a:r>
              <a:rPr lang="en-US" altLang="ja-JP" dirty="0"/>
              <a:t>2025</a:t>
            </a:r>
            <a:r>
              <a:rPr lang="ja-JP" altLang="en-US" dirty="0"/>
              <a:t>年</a:t>
            </a:r>
            <a:r>
              <a:rPr kumimoji="1" lang="ja-JP" altLang="en-US" dirty="0"/>
              <a:t>の</a:t>
            </a:r>
            <a:r>
              <a:rPr kumimoji="1" lang="en-US" altLang="ja-JP" dirty="0"/>
              <a:t>OpenMPW</a:t>
            </a:r>
            <a:r>
              <a:rPr kumimoji="1" lang="ja-JP" altLang="en-US" dirty="0"/>
              <a:t>！</a:t>
            </a:r>
          </a:p>
        </p:txBody>
      </p:sp>
      <p:sp>
        <p:nvSpPr>
          <p:cNvPr id="19" name="Freeform: Shape 23">
            <a:extLst>
              <a:ext uri="{FF2B5EF4-FFF2-40B4-BE49-F238E27FC236}">
                <a16:creationId xmlns:a16="http://schemas.microsoft.com/office/drawing/2014/main" id="{F231D53A-ACCE-D220-7933-0DDFBD464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コンテンツ プレースホルダー 2">
            <a:extLst>
              <a:ext uri="{FF2B5EF4-FFF2-40B4-BE49-F238E27FC236}">
                <a16:creationId xmlns:a16="http://schemas.microsoft.com/office/drawing/2014/main" id="{74DE9D05-D61B-6405-E798-AE9FAC1F4C39}"/>
              </a:ext>
            </a:extLst>
          </p:cNvPr>
          <p:cNvSpPr>
            <a:spLocks noGrp="1"/>
          </p:cNvSpPr>
          <p:nvPr>
            <p:ph idx="1"/>
          </p:nvPr>
        </p:nvSpPr>
        <p:spPr>
          <a:xfrm>
            <a:off x="5877746" y="2183428"/>
            <a:ext cx="6206296" cy="3941691"/>
          </a:xfrm>
        </p:spPr>
        <p:txBody>
          <a:bodyPr>
            <a:normAutofit/>
          </a:bodyPr>
          <a:lstStyle/>
          <a:p>
            <a:r>
              <a:rPr lang="en-US" altLang="ja-JP" dirty="0"/>
              <a:t>OpenMPW</a:t>
            </a:r>
            <a:r>
              <a:rPr lang="ja-JP" altLang="en-US" dirty="0"/>
              <a:t>構造のシャトル</a:t>
            </a:r>
            <a:endParaRPr lang="en-US" altLang="ja-JP" dirty="0"/>
          </a:p>
          <a:p>
            <a:pPr lvl="1"/>
            <a:r>
              <a:rPr kumimoji="1" lang="ja-JP" altLang="en-US" dirty="0"/>
              <a:t>コミュニティー</a:t>
            </a:r>
            <a:endParaRPr kumimoji="1" lang="en-US" altLang="ja-JP" dirty="0"/>
          </a:p>
          <a:p>
            <a:pPr lvl="2"/>
            <a:r>
              <a:rPr kumimoji="1" lang="en-US" altLang="ja-JP" dirty="0"/>
              <a:t>eFabless</a:t>
            </a:r>
            <a:r>
              <a:rPr kumimoji="1" lang="ja-JP" altLang="en-US" dirty="0"/>
              <a:t>社 ⇔ </a:t>
            </a:r>
            <a:r>
              <a:rPr kumimoji="1" lang="en-US" altLang="ja-JP" dirty="0"/>
              <a:t>ISHI</a:t>
            </a:r>
            <a:r>
              <a:rPr kumimoji="1" lang="ja-JP" altLang="en-US" dirty="0"/>
              <a:t>会</a:t>
            </a:r>
            <a:endParaRPr lang="en-US" altLang="ja-JP" dirty="0"/>
          </a:p>
          <a:p>
            <a:pPr lvl="1"/>
            <a:r>
              <a:rPr lang="ja-JP" altLang="en-US" dirty="0"/>
              <a:t>スポンサー</a:t>
            </a:r>
            <a:endParaRPr lang="en-US" altLang="ja-JP" dirty="0"/>
          </a:p>
          <a:p>
            <a:pPr lvl="2"/>
            <a:r>
              <a:rPr lang="en-US" altLang="ja-JP" dirty="0"/>
              <a:t>Google</a:t>
            </a:r>
            <a:r>
              <a:rPr lang="ja-JP" altLang="en-US" dirty="0"/>
              <a:t>社 </a:t>
            </a:r>
            <a:r>
              <a:rPr kumimoji="1" lang="ja-JP" altLang="en-US" dirty="0"/>
              <a:t>⇔ サンケン電気</a:t>
            </a:r>
            <a:r>
              <a:rPr lang="ja-JP" altLang="en-US" dirty="0"/>
              <a:t>社</a:t>
            </a:r>
            <a:endParaRPr lang="en-US" altLang="ja-JP" dirty="0"/>
          </a:p>
          <a:p>
            <a:pPr lvl="1"/>
            <a:r>
              <a:rPr kumimoji="1" lang="ja-JP" altLang="en-US" dirty="0"/>
              <a:t>ファブ：</a:t>
            </a:r>
            <a:endParaRPr kumimoji="1" lang="en-US" altLang="ja-JP" dirty="0"/>
          </a:p>
          <a:p>
            <a:pPr lvl="2"/>
            <a:r>
              <a:rPr lang="en-US" altLang="ja-JP" dirty="0"/>
              <a:t>SkywaterPDK</a:t>
            </a:r>
            <a:r>
              <a:rPr kumimoji="1" lang="ja-JP" altLang="en-US" dirty="0"/>
              <a:t> ⇔ </a:t>
            </a:r>
            <a:r>
              <a:rPr kumimoji="1" lang="en-US" altLang="ja-JP" dirty="0"/>
              <a:t>OpenRule1umPDK</a:t>
            </a:r>
          </a:p>
        </p:txBody>
      </p:sp>
      <p:pic>
        <p:nvPicPr>
          <p:cNvPr id="5" name="Google Shape;188;p35">
            <a:extLst>
              <a:ext uri="{FF2B5EF4-FFF2-40B4-BE49-F238E27FC236}">
                <a16:creationId xmlns:a16="http://schemas.microsoft.com/office/drawing/2014/main" id="{1D2B4060-7D39-EB53-1F6F-F1EE9468E036}"/>
              </a:ext>
            </a:extLst>
          </p:cNvPr>
          <p:cNvPicPr preferRelativeResize="0"/>
          <p:nvPr/>
        </p:nvPicPr>
        <p:blipFill rotWithShape="1">
          <a:blip r:embed="rId2"/>
          <a:srcRect r="5355" b="3"/>
          <a:stretch/>
        </p:blipFill>
        <p:spPr>
          <a:xfrm>
            <a:off x="1624260" y="214884"/>
            <a:ext cx="3913979" cy="3011175"/>
          </a:xfrm>
          <a:prstGeom prst="rect">
            <a:avLst/>
          </a:prstGeom>
          <a:noFill/>
        </p:spPr>
      </p:pic>
      <p:sp>
        <p:nvSpPr>
          <p:cNvPr id="6" name="矢印: 下 5">
            <a:extLst>
              <a:ext uri="{FF2B5EF4-FFF2-40B4-BE49-F238E27FC236}">
                <a16:creationId xmlns:a16="http://schemas.microsoft.com/office/drawing/2014/main" id="{425671B2-62CE-E47C-9536-F68AF0209466}"/>
              </a:ext>
            </a:extLst>
          </p:cNvPr>
          <p:cNvSpPr/>
          <p:nvPr/>
        </p:nvSpPr>
        <p:spPr>
          <a:xfrm>
            <a:off x="3199548" y="3020750"/>
            <a:ext cx="1033027" cy="610221"/>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70782229-0DC9-6754-EF0C-774A087FD47C}"/>
              </a:ext>
            </a:extLst>
          </p:cNvPr>
          <p:cNvSpPr/>
          <p:nvPr/>
        </p:nvSpPr>
        <p:spPr>
          <a:xfrm>
            <a:off x="5820613" y="5256494"/>
            <a:ext cx="6320562" cy="123506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ja-JP" sz="2400" dirty="0"/>
              <a:t>ISHI</a:t>
            </a:r>
            <a:r>
              <a:rPr kumimoji="1" lang="ja-JP" altLang="en-US" sz="2400" dirty="0"/>
              <a:t>会版</a:t>
            </a:r>
            <a:r>
              <a:rPr kumimoji="1" lang="en-US" altLang="ja-JP" sz="2400" dirty="0"/>
              <a:t>OpenMPW-PTC06-2</a:t>
            </a:r>
            <a:r>
              <a:rPr kumimoji="1" lang="ja-JP" altLang="en-US" sz="2400" dirty="0"/>
              <a:t>として開催！</a:t>
            </a:r>
          </a:p>
        </p:txBody>
      </p:sp>
      <p:grpSp>
        <p:nvGrpSpPr>
          <p:cNvPr id="16" name="グループ化 15">
            <a:extLst>
              <a:ext uri="{FF2B5EF4-FFF2-40B4-BE49-F238E27FC236}">
                <a16:creationId xmlns:a16="http://schemas.microsoft.com/office/drawing/2014/main" id="{7407F25D-6236-3BB8-CC3E-8EC7C23D3648}"/>
              </a:ext>
            </a:extLst>
          </p:cNvPr>
          <p:cNvGrpSpPr/>
          <p:nvPr/>
        </p:nvGrpSpPr>
        <p:grpSpPr>
          <a:xfrm>
            <a:off x="1699641" y="3630971"/>
            <a:ext cx="4092406" cy="3042529"/>
            <a:chOff x="1728207" y="3600586"/>
            <a:chExt cx="4092406" cy="3042529"/>
          </a:xfrm>
        </p:grpSpPr>
        <p:grpSp>
          <p:nvGrpSpPr>
            <p:cNvPr id="14" name="グループ化 13">
              <a:extLst>
                <a:ext uri="{FF2B5EF4-FFF2-40B4-BE49-F238E27FC236}">
                  <a16:creationId xmlns:a16="http://schemas.microsoft.com/office/drawing/2014/main" id="{24055636-A8C5-BFA8-0706-FCE7186D3C6C}"/>
                </a:ext>
              </a:extLst>
            </p:cNvPr>
            <p:cNvGrpSpPr/>
            <p:nvPr/>
          </p:nvGrpSpPr>
          <p:grpSpPr>
            <a:xfrm>
              <a:off x="1728207" y="3600586"/>
              <a:ext cx="4092406" cy="3042529"/>
              <a:chOff x="1543363" y="3662239"/>
              <a:chExt cx="3520889" cy="3211382"/>
            </a:xfrm>
          </p:grpSpPr>
          <p:pic>
            <p:nvPicPr>
              <p:cNvPr id="4" name="Google Shape;188;p35">
                <a:extLst>
                  <a:ext uri="{FF2B5EF4-FFF2-40B4-BE49-F238E27FC236}">
                    <a16:creationId xmlns:a16="http://schemas.microsoft.com/office/drawing/2014/main" id="{34778E97-6CDB-222D-09AE-7C05F1CFF769}"/>
                  </a:ext>
                </a:extLst>
              </p:cNvPr>
              <p:cNvPicPr preferRelativeResize="0"/>
              <p:nvPr/>
            </p:nvPicPr>
            <p:blipFill>
              <a:blip r:embed="rId2"/>
              <a:stretch>
                <a:fillRect/>
              </a:stretch>
            </p:blipFill>
            <p:spPr>
              <a:xfrm>
                <a:off x="1543363" y="3662239"/>
                <a:ext cx="3475151" cy="3211382"/>
              </a:xfrm>
              <a:prstGeom prst="rect">
                <a:avLst/>
              </a:prstGeom>
              <a:noFill/>
            </p:spPr>
          </p:pic>
          <p:pic>
            <p:nvPicPr>
              <p:cNvPr id="8" name="Google Shape;265;p45">
                <a:extLst>
                  <a:ext uri="{FF2B5EF4-FFF2-40B4-BE49-F238E27FC236}">
                    <a16:creationId xmlns:a16="http://schemas.microsoft.com/office/drawing/2014/main" id="{8C583372-30CE-5B87-EB82-7F26D5742F38}"/>
                  </a:ext>
                </a:extLst>
              </p:cNvPr>
              <p:cNvPicPr preferRelativeResize="0"/>
              <p:nvPr/>
            </p:nvPicPr>
            <p:blipFill>
              <a:blip r:embed="rId3"/>
              <a:stretch>
                <a:fillRect/>
              </a:stretch>
            </p:blipFill>
            <p:spPr>
              <a:xfrm>
                <a:off x="2818016" y="3839848"/>
                <a:ext cx="888762" cy="731922"/>
              </a:xfrm>
              <a:prstGeom prst="rect">
                <a:avLst/>
              </a:prstGeom>
              <a:noFill/>
            </p:spPr>
          </p:pic>
          <p:pic>
            <p:nvPicPr>
              <p:cNvPr id="13" name="図 12">
                <a:extLst>
                  <a:ext uri="{FF2B5EF4-FFF2-40B4-BE49-F238E27FC236}">
                    <a16:creationId xmlns:a16="http://schemas.microsoft.com/office/drawing/2014/main" id="{C2705329-EB80-A45A-84E7-049F9B50B38C}"/>
                  </a:ext>
                </a:extLst>
              </p:cNvPr>
              <p:cNvPicPr>
                <a:picLocks noChangeAspect="1"/>
              </p:cNvPicPr>
              <p:nvPr/>
            </p:nvPicPr>
            <p:blipFill>
              <a:blip r:embed="rId4"/>
              <a:stretch>
                <a:fillRect/>
              </a:stretch>
            </p:blipFill>
            <p:spPr>
              <a:xfrm>
                <a:off x="3542921" y="5986180"/>
                <a:ext cx="1521331" cy="337060"/>
              </a:xfrm>
              <a:prstGeom prst="rect">
                <a:avLst/>
              </a:prstGeom>
            </p:spPr>
          </p:pic>
        </p:grpSp>
        <p:pic>
          <p:nvPicPr>
            <p:cNvPr id="1026" name="Picture 2" descr="サンケングループの社会課題に対する考え方">
              <a:extLst>
                <a:ext uri="{FF2B5EF4-FFF2-40B4-BE49-F238E27FC236}">
                  <a16:creationId xmlns:a16="http://schemas.microsoft.com/office/drawing/2014/main" id="{9C059902-3405-6301-4C3F-527BC180F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799" y="5542382"/>
              <a:ext cx="1062543" cy="5843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428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3"/>
        <p:cNvGrpSpPr/>
        <p:nvPr/>
      </p:nvGrpSpPr>
      <p:grpSpPr>
        <a:xfrm>
          <a:off x="0" y="0"/>
          <a:ext cx="0" cy="0"/>
          <a:chOff x="0" y="0"/>
          <a:chExt cx="0" cy="0"/>
        </a:xfrm>
      </p:grpSpPr>
      <p:sp useBgFill="1">
        <p:nvSpPr>
          <p:cNvPr id="229" name="Rectangle 22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1" name="Group 23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32" name="Rectangle 23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Rectangle 23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Rectangle 23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6" name="Rectangle 23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Google Shape;224;p40"/>
          <p:cNvSpPr txBox="1">
            <a:spLocks noGrp="1"/>
          </p:cNvSpPr>
          <p:nvPr>
            <p:ph idx="1"/>
          </p:nvPr>
        </p:nvSpPr>
        <p:spPr>
          <a:xfrm>
            <a:off x="1045028" y="3017522"/>
            <a:ext cx="9941319" cy="3124658"/>
          </a:xfrm>
          <a:prstGeom prst="rect">
            <a:avLst/>
          </a:prstGeom>
        </p:spPr>
        <p:txBody>
          <a:bodyPr spcFirstLastPara="1" vert="horz" lIns="121900" tIns="121900" rIns="121900" bIns="121900" rtlCol="0" anchor="ctr" anchorCtr="0">
            <a:normAutofit/>
          </a:bodyPr>
          <a:lstStyle/>
          <a:p>
            <a:pPr marL="0" indent="0">
              <a:buNone/>
            </a:pPr>
            <a:r>
              <a:rPr lang="ja-JP" altLang="en-US" sz="2400"/>
              <a:t>オープンソース半導体（オープンソースシリコン）について</a:t>
            </a:r>
            <a:endParaRPr lang="en-US" altLang="ja-JP" sz="2400" dirty="0"/>
          </a:p>
        </p:txBody>
      </p:sp>
      <p:cxnSp>
        <p:nvCxnSpPr>
          <p:cNvPr id="238" name="Straight Connector 23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586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FA9847-2E45-7A6B-7E3F-640B4D667B43}"/>
            </a:ext>
          </a:extLst>
        </p:cNvPr>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B0F091FF-9DDE-FE54-EAA5-D8E8293C2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Arc 21">
            <a:extLst>
              <a:ext uri="{FF2B5EF4-FFF2-40B4-BE49-F238E27FC236}">
                <a16:creationId xmlns:a16="http://schemas.microsoft.com/office/drawing/2014/main" id="{BC4FD76E-CB36-64A8-FEF3-91A63E706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564CE21D-7256-D075-5195-478CBB75E9A5}"/>
              </a:ext>
            </a:extLst>
          </p:cNvPr>
          <p:cNvSpPr>
            <a:spLocks noGrp="1"/>
          </p:cNvSpPr>
          <p:nvPr>
            <p:ph type="title"/>
          </p:nvPr>
        </p:nvSpPr>
        <p:spPr>
          <a:xfrm>
            <a:off x="5894962" y="857865"/>
            <a:ext cx="6297038" cy="1325563"/>
          </a:xfrm>
        </p:spPr>
        <p:txBody>
          <a:bodyPr>
            <a:normAutofit/>
          </a:bodyPr>
          <a:lstStyle/>
          <a:p>
            <a:r>
              <a:rPr lang="en-US" altLang="ja-JP" dirty="0"/>
              <a:t>2025</a:t>
            </a:r>
            <a:r>
              <a:rPr lang="ja-JP" altLang="en-US" dirty="0"/>
              <a:t>年</a:t>
            </a:r>
            <a:r>
              <a:rPr kumimoji="1" lang="ja-JP" altLang="en-US" dirty="0"/>
              <a:t>の</a:t>
            </a:r>
            <a:r>
              <a:rPr kumimoji="1" lang="en-US" altLang="ja-JP" dirty="0"/>
              <a:t>OpenMPW</a:t>
            </a:r>
            <a:r>
              <a:rPr kumimoji="1" lang="ja-JP" altLang="en-US" dirty="0"/>
              <a:t>！</a:t>
            </a:r>
          </a:p>
        </p:txBody>
      </p:sp>
      <p:sp>
        <p:nvSpPr>
          <p:cNvPr id="19" name="Freeform: Shape 23">
            <a:extLst>
              <a:ext uri="{FF2B5EF4-FFF2-40B4-BE49-F238E27FC236}">
                <a16:creationId xmlns:a16="http://schemas.microsoft.com/office/drawing/2014/main" id="{B9F3CD04-F3B3-735B-78F7-289711AADC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コンテンツ プレースホルダー 2">
            <a:extLst>
              <a:ext uri="{FF2B5EF4-FFF2-40B4-BE49-F238E27FC236}">
                <a16:creationId xmlns:a16="http://schemas.microsoft.com/office/drawing/2014/main" id="{2C596810-9E2F-E93D-08A5-AD2448A5B7A1}"/>
              </a:ext>
            </a:extLst>
          </p:cNvPr>
          <p:cNvSpPr>
            <a:spLocks noGrp="1"/>
          </p:cNvSpPr>
          <p:nvPr>
            <p:ph idx="1"/>
          </p:nvPr>
        </p:nvSpPr>
        <p:spPr>
          <a:xfrm>
            <a:off x="5877746" y="2183428"/>
            <a:ext cx="6206296" cy="3941691"/>
          </a:xfrm>
        </p:spPr>
        <p:txBody>
          <a:bodyPr>
            <a:normAutofit/>
          </a:bodyPr>
          <a:lstStyle/>
          <a:p>
            <a:r>
              <a:rPr lang="en-US" altLang="ja-JP" dirty="0"/>
              <a:t>OpenMPW</a:t>
            </a:r>
            <a:r>
              <a:rPr lang="ja-JP" altLang="en-US" dirty="0"/>
              <a:t>構造のシャトル</a:t>
            </a:r>
            <a:endParaRPr lang="en-US" altLang="ja-JP" dirty="0"/>
          </a:p>
          <a:p>
            <a:pPr lvl="1"/>
            <a:r>
              <a:rPr kumimoji="1" lang="ja-JP" altLang="en-US" dirty="0"/>
              <a:t>コミュニティー</a:t>
            </a:r>
            <a:endParaRPr kumimoji="1" lang="en-US" altLang="ja-JP" dirty="0"/>
          </a:p>
          <a:p>
            <a:pPr lvl="2"/>
            <a:r>
              <a:rPr kumimoji="1" lang="en-US" altLang="ja-JP" dirty="0"/>
              <a:t>eFabless</a:t>
            </a:r>
            <a:r>
              <a:rPr kumimoji="1" lang="ja-JP" altLang="en-US" dirty="0"/>
              <a:t>社 ⇔ </a:t>
            </a:r>
            <a:r>
              <a:rPr kumimoji="1" lang="en-US" altLang="ja-JP" dirty="0"/>
              <a:t>ISHI</a:t>
            </a:r>
            <a:r>
              <a:rPr kumimoji="1" lang="ja-JP" altLang="en-US" dirty="0"/>
              <a:t>会</a:t>
            </a:r>
            <a:endParaRPr lang="en-US" altLang="ja-JP" dirty="0"/>
          </a:p>
          <a:p>
            <a:pPr lvl="1"/>
            <a:r>
              <a:rPr lang="ja-JP" altLang="en-US" dirty="0"/>
              <a:t>スポンサー</a:t>
            </a:r>
            <a:endParaRPr lang="en-US" altLang="ja-JP" dirty="0"/>
          </a:p>
          <a:p>
            <a:pPr lvl="2"/>
            <a:r>
              <a:rPr lang="en-US" altLang="ja-JP" dirty="0"/>
              <a:t>Google</a:t>
            </a:r>
            <a:r>
              <a:rPr lang="ja-JP" altLang="en-US" dirty="0"/>
              <a:t>社 </a:t>
            </a:r>
            <a:r>
              <a:rPr kumimoji="1" lang="ja-JP" altLang="en-US" dirty="0"/>
              <a:t>⇔ </a:t>
            </a:r>
            <a:r>
              <a:rPr lang="ja-JP" altLang="en-US" dirty="0"/>
              <a:t>九州大学</a:t>
            </a:r>
            <a:endParaRPr lang="en-US" altLang="ja-JP" dirty="0"/>
          </a:p>
          <a:p>
            <a:pPr lvl="1"/>
            <a:r>
              <a:rPr kumimoji="1" lang="ja-JP" altLang="en-US" dirty="0"/>
              <a:t>ファブ：</a:t>
            </a:r>
            <a:endParaRPr kumimoji="1" lang="en-US" altLang="ja-JP" dirty="0"/>
          </a:p>
          <a:p>
            <a:pPr lvl="2"/>
            <a:r>
              <a:rPr lang="en-US" altLang="ja-JP" dirty="0"/>
              <a:t>SkywaterPDK</a:t>
            </a:r>
            <a:r>
              <a:rPr kumimoji="1" lang="ja-JP" altLang="en-US" dirty="0"/>
              <a:t> ⇔ 東海理化</a:t>
            </a:r>
            <a:r>
              <a:rPr kumimoji="1" lang="en-US" altLang="ja-JP" dirty="0"/>
              <a:t>PDK</a:t>
            </a:r>
          </a:p>
        </p:txBody>
      </p:sp>
      <p:pic>
        <p:nvPicPr>
          <p:cNvPr id="5" name="Google Shape;188;p35">
            <a:extLst>
              <a:ext uri="{FF2B5EF4-FFF2-40B4-BE49-F238E27FC236}">
                <a16:creationId xmlns:a16="http://schemas.microsoft.com/office/drawing/2014/main" id="{B907AD7D-CC71-B1C1-72D4-A8CC0BAC4633}"/>
              </a:ext>
            </a:extLst>
          </p:cNvPr>
          <p:cNvPicPr preferRelativeResize="0"/>
          <p:nvPr/>
        </p:nvPicPr>
        <p:blipFill rotWithShape="1">
          <a:blip r:embed="rId2"/>
          <a:srcRect r="5355" b="3"/>
          <a:stretch/>
        </p:blipFill>
        <p:spPr>
          <a:xfrm>
            <a:off x="1624260" y="214884"/>
            <a:ext cx="3913979" cy="3011175"/>
          </a:xfrm>
          <a:prstGeom prst="rect">
            <a:avLst/>
          </a:prstGeom>
          <a:noFill/>
        </p:spPr>
      </p:pic>
      <p:sp>
        <p:nvSpPr>
          <p:cNvPr id="6" name="矢印: 下 5">
            <a:extLst>
              <a:ext uri="{FF2B5EF4-FFF2-40B4-BE49-F238E27FC236}">
                <a16:creationId xmlns:a16="http://schemas.microsoft.com/office/drawing/2014/main" id="{22043D84-2B3B-845E-8FD1-B8D1E08F345E}"/>
              </a:ext>
            </a:extLst>
          </p:cNvPr>
          <p:cNvSpPr/>
          <p:nvPr/>
        </p:nvSpPr>
        <p:spPr>
          <a:xfrm>
            <a:off x="3199548" y="3020750"/>
            <a:ext cx="1033027" cy="610221"/>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D1674C62-D4E0-BAE0-9CEC-8067224FA658}"/>
              </a:ext>
            </a:extLst>
          </p:cNvPr>
          <p:cNvSpPr/>
          <p:nvPr/>
        </p:nvSpPr>
        <p:spPr>
          <a:xfrm>
            <a:off x="5820613" y="5256494"/>
            <a:ext cx="6320562" cy="123506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ja-JP" sz="2400" dirty="0"/>
              <a:t>ISHI</a:t>
            </a:r>
            <a:r>
              <a:rPr kumimoji="1" lang="ja-JP" altLang="en-US" sz="2400"/>
              <a:t>会版</a:t>
            </a:r>
            <a:r>
              <a:rPr kumimoji="1" lang="en-US" altLang="ja-JP" sz="2400" dirty="0"/>
              <a:t>OpenMPW-TR10-2</a:t>
            </a:r>
            <a:r>
              <a:rPr kumimoji="1" lang="ja-JP" altLang="en-US" sz="2400" dirty="0"/>
              <a:t>として開催！</a:t>
            </a:r>
          </a:p>
        </p:txBody>
      </p:sp>
      <p:grpSp>
        <p:nvGrpSpPr>
          <p:cNvPr id="14" name="グループ化 13">
            <a:extLst>
              <a:ext uri="{FF2B5EF4-FFF2-40B4-BE49-F238E27FC236}">
                <a16:creationId xmlns:a16="http://schemas.microsoft.com/office/drawing/2014/main" id="{4AB61DAF-68A4-6686-9FB9-0F7FA802845F}"/>
              </a:ext>
            </a:extLst>
          </p:cNvPr>
          <p:cNvGrpSpPr/>
          <p:nvPr/>
        </p:nvGrpSpPr>
        <p:grpSpPr>
          <a:xfrm>
            <a:off x="1699641" y="3630971"/>
            <a:ext cx="4039244" cy="3042529"/>
            <a:chOff x="1543363" y="3662239"/>
            <a:chExt cx="3475151" cy="3211382"/>
          </a:xfrm>
        </p:grpSpPr>
        <p:pic>
          <p:nvPicPr>
            <p:cNvPr id="4" name="Google Shape;188;p35">
              <a:extLst>
                <a:ext uri="{FF2B5EF4-FFF2-40B4-BE49-F238E27FC236}">
                  <a16:creationId xmlns:a16="http://schemas.microsoft.com/office/drawing/2014/main" id="{7A8AE85A-FDA7-9A22-F4CF-CA0883A376AC}"/>
                </a:ext>
              </a:extLst>
            </p:cNvPr>
            <p:cNvPicPr preferRelativeResize="0"/>
            <p:nvPr/>
          </p:nvPicPr>
          <p:blipFill>
            <a:blip r:embed="rId2"/>
            <a:stretch>
              <a:fillRect/>
            </a:stretch>
          </p:blipFill>
          <p:spPr>
            <a:xfrm>
              <a:off x="1543363" y="3662239"/>
              <a:ext cx="3475151" cy="3211382"/>
            </a:xfrm>
            <a:prstGeom prst="rect">
              <a:avLst/>
            </a:prstGeom>
            <a:noFill/>
          </p:spPr>
        </p:pic>
        <p:pic>
          <p:nvPicPr>
            <p:cNvPr id="8" name="Google Shape;265;p45">
              <a:extLst>
                <a:ext uri="{FF2B5EF4-FFF2-40B4-BE49-F238E27FC236}">
                  <a16:creationId xmlns:a16="http://schemas.microsoft.com/office/drawing/2014/main" id="{5F3AAB6E-A5E3-CA02-0B05-C745CDD71EB0}"/>
                </a:ext>
              </a:extLst>
            </p:cNvPr>
            <p:cNvPicPr preferRelativeResize="0"/>
            <p:nvPr/>
          </p:nvPicPr>
          <p:blipFill>
            <a:blip r:embed="rId3"/>
            <a:stretch>
              <a:fillRect/>
            </a:stretch>
          </p:blipFill>
          <p:spPr>
            <a:xfrm>
              <a:off x="2818016" y="3839848"/>
              <a:ext cx="888762" cy="731922"/>
            </a:xfrm>
            <a:prstGeom prst="rect">
              <a:avLst/>
            </a:prstGeom>
            <a:noFill/>
          </p:spPr>
        </p:pic>
      </p:grpSp>
      <p:pic>
        <p:nvPicPr>
          <p:cNvPr id="10" name="Picture 2" descr="九州大学 Kyushu University">
            <a:extLst>
              <a:ext uri="{FF2B5EF4-FFF2-40B4-BE49-F238E27FC236}">
                <a16:creationId xmlns:a16="http://schemas.microsoft.com/office/drawing/2014/main" id="{35AD5F0E-5C8C-C5A8-319E-F9C7E91E9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677" y="5137429"/>
            <a:ext cx="1024761" cy="10247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株式会社東海理化のプレスリリース｜PR TIMES">
            <a:extLst>
              <a:ext uri="{FF2B5EF4-FFF2-40B4-BE49-F238E27FC236}">
                <a16:creationId xmlns:a16="http://schemas.microsoft.com/office/drawing/2014/main" id="{94518B87-9ED2-DA6E-9A0D-C2BEFD9A2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3803" y="5624327"/>
            <a:ext cx="1026975" cy="53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020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0C4C28-93E3-3B45-D907-84DDC5F79A42}"/>
            </a:ext>
          </a:extLst>
        </p:cNvPr>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41B662BF-75E1-5DC9-E1A7-EB488E77D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Arc 21">
            <a:extLst>
              <a:ext uri="{FF2B5EF4-FFF2-40B4-BE49-F238E27FC236}">
                <a16:creationId xmlns:a16="http://schemas.microsoft.com/office/drawing/2014/main" id="{F0DDF946-4F9C-63C3-EEDC-D0D8BC0DF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BD453B9A-4011-4F20-A5E0-930A615AF66F}"/>
              </a:ext>
            </a:extLst>
          </p:cNvPr>
          <p:cNvSpPr>
            <a:spLocks noGrp="1"/>
          </p:cNvSpPr>
          <p:nvPr>
            <p:ph type="title"/>
          </p:nvPr>
        </p:nvSpPr>
        <p:spPr>
          <a:xfrm>
            <a:off x="5894962" y="857865"/>
            <a:ext cx="6297038" cy="1325563"/>
          </a:xfrm>
        </p:spPr>
        <p:txBody>
          <a:bodyPr>
            <a:normAutofit/>
          </a:bodyPr>
          <a:lstStyle/>
          <a:p>
            <a:r>
              <a:rPr lang="en-US" altLang="ja-JP" dirty="0"/>
              <a:t>2026</a:t>
            </a:r>
            <a:r>
              <a:rPr lang="ja-JP" altLang="en-US"/>
              <a:t>年</a:t>
            </a:r>
            <a:r>
              <a:rPr kumimoji="1" lang="ja-JP" altLang="en-US" dirty="0"/>
              <a:t>の</a:t>
            </a:r>
            <a:r>
              <a:rPr kumimoji="1" lang="en-US" altLang="ja-JP" dirty="0"/>
              <a:t>OpenMPW</a:t>
            </a:r>
            <a:r>
              <a:rPr kumimoji="1" lang="ja-JP" altLang="en-US" dirty="0"/>
              <a:t>！</a:t>
            </a:r>
          </a:p>
        </p:txBody>
      </p:sp>
      <p:sp>
        <p:nvSpPr>
          <p:cNvPr id="19" name="Freeform: Shape 23">
            <a:extLst>
              <a:ext uri="{FF2B5EF4-FFF2-40B4-BE49-F238E27FC236}">
                <a16:creationId xmlns:a16="http://schemas.microsoft.com/office/drawing/2014/main" id="{7C75B325-85B2-6A0D-1B50-F1B72E235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コンテンツ プレースホルダー 2">
            <a:extLst>
              <a:ext uri="{FF2B5EF4-FFF2-40B4-BE49-F238E27FC236}">
                <a16:creationId xmlns:a16="http://schemas.microsoft.com/office/drawing/2014/main" id="{ED2DE594-8B19-1340-5512-68CDFDA39E86}"/>
              </a:ext>
            </a:extLst>
          </p:cNvPr>
          <p:cNvSpPr>
            <a:spLocks noGrp="1"/>
          </p:cNvSpPr>
          <p:nvPr>
            <p:ph idx="1"/>
          </p:nvPr>
        </p:nvSpPr>
        <p:spPr>
          <a:xfrm>
            <a:off x="5877746" y="2183428"/>
            <a:ext cx="6206296" cy="3941691"/>
          </a:xfrm>
        </p:spPr>
        <p:txBody>
          <a:bodyPr>
            <a:normAutofit/>
          </a:bodyPr>
          <a:lstStyle/>
          <a:p>
            <a:r>
              <a:rPr lang="en-US" altLang="ja-JP" dirty="0"/>
              <a:t>OpenMPW</a:t>
            </a:r>
            <a:r>
              <a:rPr lang="ja-JP" altLang="en-US" dirty="0"/>
              <a:t>構造のシャトル</a:t>
            </a:r>
            <a:endParaRPr lang="en-US" altLang="ja-JP" dirty="0"/>
          </a:p>
          <a:p>
            <a:pPr lvl="1"/>
            <a:r>
              <a:rPr kumimoji="1" lang="ja-JP" altLang="en-US" dirty="0"/>
              <a:t>コミュニティー</a:t>
            </a:r>
            <a:endParaRPr kumimoji="1" lang="en-US" altLang="ja-JP" dirty="0"/>
          </a:p>
          <a:p>
            <a:pPr lvl="2"/>
            <a:r>
              <a:rPr kumimoji="1" lang="en-US" altLang="ja-JP" dirty="0"/>
              <a:t>eFabless</a:t>
            </a:r>
            <a:r>
              <a:rPr kumimoji="1" lang="ja-JP" altLang="en-US" dirty="0"/>
              <a:t>社 ⇔ </a:t>
            </a:r>
            <a:r>
              <a:rPr kumimoji="1" lang="en-US" altLang="ja-JP" dirty="0"/>
              <a:t>ISHI</a:t>
            </a:r>
            <a:r>
              <a:rPr kumimoji="1" lang="ja-JP" altLang="en-US" dirty="0"/>
              <a:t>会</a:t>
            </a:r>
            <a:endParaRPr lang="en-US" altLang="ja-JP" dirty="0"/>
          </a:p>
          <a:p>
            <a:pPr lvl="1"/>
            <a:r>
              <a:rPr lang="ja-JP" altLang="en-US" dirty="0"/>
              <a:t>スポンサー</a:t>
            </a:r>
            <a:endParaRPr lang="en-US" altLang="ja-JP" dirty="0"/>
          </a:p>
          <a:p>
            <a:pPr lvl="2"/>
            <a:r>
              <a:rPr lang="en-US" altLang="ja-JP" dirty="0"/>
              <a:t>Google</a:t>
            </a:r>
            <a:r>
              <a:rPr lang="ja-JP" altLang="en-US" dirty="0"/>
              <a:t>社 </a:t>
            </a:r>
            <a:r>
              <a:rPr kumimoji="1" lang="ja-JP" altLang="en-US" dirty="0"/>
              <a:t>⇔ </a:t>
            </a:r>
            <a:r>
              <a:rPr lang="ja-JP" altLang="en-US" dirty="0"/>
              <a:t>九州大学</a:t>
            </a:r>
            <a:endParaRPr lang="en-US" altLang="ja-JP" dirty="0"/>
          </a:p>
          <a:p>
            <a:pPr lvl="1"/>
            <a:r>
              <a:rPr kumimoji="1" lang="ja-JP" altLang="en-US" dirty="0"/>
              <a:t>ファブ：</a:t>
            </a:r>
            <a:endParaRPr kumimoji="1" lang="en-US" altLang="ja-JP" dirty="0"/>
          </a:p>
          <a:p>
            <a:pPr lvl="2"/>
            <a:r>
              <a:rPr lang="en-US" altLang="ja-JP" dirty="0"/>
              <a:t>SkywaterPDK</a:t>
            </a:r>
            <a:r>
              <a:rPr kumimoji="1" lang="ja-JP" altLang="en-US" dirty="0"/>
              <a:t> </a:t>
            </a:r>
            <a:r>
              <a:rPr kumimoji="1" lang="ja-JP" altLang="en-US"/>
              <a:t>⇔ </a:t>
            </a:r>
            <a:r>
              <a:rPr kumimoji="1" lang="en-US" altLang="ja-JP" dirty="0"/>
              <a:t>OpenSUSI-TR10</a:t>
            </a:r>
          </a:p>
        </p:txBody>
      </p:sp>
      <p:pic>
        <p:nvPicPr>
          <p:cNvPr id="5" name="Google Shape;188;p35">
            <a:extLst>
              <a:ext uri="{FF2B5EF4-FFF2-40B4-BE49-F238E27FC236}">
                <a16:creationId xmlns:a16="http://schemas.microsoft.com/office/drawing/2014/main" id="{D130F5AE-70F4-C6BF-F6EB-06DD08B50F0D}"/>
              </a:ext>
            </a:extLst>
          </p:cNvPr>
          <p:cNvPicPr preferRelativeResize="0"/>
          <p:nvPr/>
        </p:nvPicPr>
        <p:blipFill rotWithShape="1">
          <a:blip r:embed="rId2"/>
          <a:srcRect r="5355" b="3"/>
          <a:stretch/>
        </p:blipFill>
        <p:spPr>
          <a:xfrm>
            <a:off x="1624260" y="214884"/>
            <a:ext cx="3913979" cy="3011175"/>
          </a:xfrm>
          <a:prstGeom prst="rect">
            <a:avLst/>
          </a:prstGeom>
          <a:noFill/>
        </p:spPr>
      </p:pic>
      <p:sp>
        <p:nvSpPr>
          <p:cNvPr id="6" name="矢印: 下 5">
            <a:extLst>
              <a:ext uri="{FF2B5EF4-FFF2-40B4-BE49-F238E27FC236}">
                <a16:creationId xmlns:a16="http://schemas.microsoft.com/office/drawing/2014/main" id="{0D379E61-2B45-A765-23C4-DD9AEA47E621}"/>
              </a:ext>
            </a:extLst>
          </p:cNvPr>
          <p:cNvSpPr/>
          <p:nvPr/>
        </p:nvSpPr>
        <p:spPr>
          <a:xfrm>
            <a:off x="3199548" y="3020750"/>
            <a:ext cx="1033027" cy="610221"/>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7A762A13-6211-98D3-73F3-EC48D09F9ADB}"/>
              </a:ext>
            </a:extLst>
          </p:cNvPr>
          <p:cNvSpPr/>
          <p:nvPr/>
        </p:nvSpPr>
        <p:spPr>
          <a:xfrm>
            <a:off x="5820613" y="5256494"/>
            <a:ext cx="6320562" cy="123506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ja-JP" sz="2400" dirty="0"/>
              <a:t>ISHI</a:t>
            </a:r>
            <a:r>
              <a:rPr kumimoji="1" lang="ja-JP" altLang="en-US" sz="2400"/>
              <a:t>会版</a:t>
            </a:r>
            <a:r>
              <a:rPr kumimoji="1" lang="en-US" altLang="ja-JP" sz="2400" dirty="0"/>
              <a:t>OpenMPW-OpenSUSI-TR10-1</a:t>
            </a:r>
          </a:p>
          <a:p>
            <a:pPr algn="ctr"/>
            <a:r>
              <a:rPr kumimoji="1" lang="ja-JP" altLang="en-US" sz="2400"/>
              <a:t>と</a:t>
            </a:r>
            <a:r>
              <a:rPr kumimoji="1" lang="ja-JP" altLang="en-US" sz="2400" dirty="0"/>
              <a:t>して開催！</a:t>
            </a:r>
          </a:p>
        </p:txBody>
      </p:sp>
      <p:grpSp>
        <p:nvGrpSpPr>
          <p:cNvPr id="14" name="グループ化 13">
            <a:extLst>
              <a:ext uri="{FF2B5EF4-FFF2-40B4-BE49-F238E27FC236}">
                <a16:creationId xmlns:a16="http://schemas.microsoft.com/office/drawing/2014/main" id="{880D0B29-E691-89A4-9FED-AA4E2B98A18C}"/>
              </a:ext>
            </a:extLst>
          </p:cNvPr>
          <p:cNvGrpSpPr/>
          <p:nvPr/>
        </p:nvGrpSpPr>
        <p:grpSpPr>
          <a:xfrm>
            <a:off x="1699641" y="3630971"/>
            <a:ext cx="4039244" cy="3042529"/>
            <a:chOff x="1543363" y="3662239"/>
            <a:chExt cx="3475151" cy="3211382"/>
          </a:xfrm>
        </p:grpSpPr>
        <p:pic>
          <p:nvPicPr>
            <p:cNvPr id="4" name="Google Shape;188;p35">
              <a:extLst>
                <a:ext uri="{FF2B5EF4-FFF2-40B4-BE49-F238E27FC236}">
                  <a16:creationId xmlns:a16="http://schemas.microsoft.com/office/drawing/2014/main" id="{68B4D0D1-9569-04ED-CE73-992416F59D17}"/>
                </a:ext>
              </a:extLst>
            </p:cNvPr>
            <p:cNvPicPr preferRelativeResize="0"/>
            <p:nvPr/>
          </p:nvPicPr>
          <p:blipFill>
            <a:blip r:embed="rId2"/>
            <a:stretch>
              <a:fillRect/>
            </a:stretch>
          </p:blipFill>
          <p:spPr>
            <a:xfrm>
              <a:off x="1543363" y="3662239"/>
              <a:ext cx="3475151" cy="3211382"/>
            </a:xfrm>
            <a:prstGeom prst="rect">
              <a:avLst/>
            </a:prstGeom>
            <a:noFill/>
          </p:spPr>
        </p:pic>
        <p:pic>
          <p:nvPicPr>
            <p:cNvPr id="8" name="Google Shape;265;p45">
              <a:extLst>
                <a:ext uri="{FF2B5EF4-FFF2-40B4-BE49-F238E27FC236}">
                  <a16:creationId xmlns:a16="http://schemas.microsoft.com/office/drawing/2014/main" id="{824094BF-6783-F748-EA44-54192AFA55D6}"/>
                </a:ext>
              </a:extLst>
            </p:cNvPr>
            <p:cNvPicPr preferRelativeResize="0"/>
            <p:nvPr/>
          </p:nvPicPr>
          <p:blipFill>
            <a:blip r:embed="rId3"/>
            <a:stretch>
              <a:fillRect/>
            </a:stretch>
          </p:blipFill>
          <p:spPr>
            <a:xfrm>
              <a:off x="2818016" y="3839848"/>
              <a:ext cx="888762" cy="731922"/>
            </a:xfrm>
            <a:prstGeom prst="rect">
              <a:avLst/>
            </a:prstGeom>
            <a:noFill/>
          </p:spPr>
        </p:pic>
      </p:grpSp>
      <p:pic>
        <p:nvPicPr>
          <p:cNvPr id="10" name="Picture 2" descr="九州大学 Kyushu University">
            <a:extLst>
              <a:ext uri="{FF2B5EF4-FFF2-40B4-BE49-F238E27FC236}">
                <a16:creationId xmlns:a16="http://schemas.microsoft.com/office/drawing/2014/main" id="{29882A05-2B08-1C74-D323-86C5FFD18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677" y="5137429"/>
            <a:ext cx="1024761" cy="10247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on-Profit Organization, OpenSUSI | Semiconductor">
            <a:extLst>
              <a:ext uri="{FF2B5EF4-FFF2-40B4-BE49-F238E27FC236}">
                <a16:creationId xmlns:a16="http://schemas.microsoft.com/office/drawing/2014/main" id="{AF520C9E-22F5-A9D0-1A33-7093C48881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4439" y="5758758"/>
            <a:ext cx="1304716" cy="41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035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A21178-E4C5-F34F-4333-4FC254510EFE}"/>
              </a:ext>
            </a:extLst>
          </p:cNvPr>
          <p:cNvSpPr>
            <a:spLocks noGrp="1"/>
          </p:cNvSpPr>
          <p:nvPr>
            <p:ph type="title"/>
          </p:nvPr>
        </p:nvSpPr>
        <p:spPr>
          <a:xfrm>
            <a:off x="1057025" y="922644"/>
            <a:ext cx="5040285" cy="1169585"/>
          </a:xfrm>
        </p:spPr>
        <p:txBody>
          <a:bodyPr anchor="b">
            <a:normAutofit/>
          </a:bodyPr>
          <a:lstStyle/>
          <a:p>
            <a:r>
              <a:rPr kumimoji="1" lang="ja-JP" altLang="en-US" sz="3700"/>
              <a:t>シャトル：</a:t>
            </a:r>
            <a:br>
              <a:rPr kumimoji="1" lang="en-US" altLang="ja-JP" sz="3700"/>
            </a:br>
            <a:r>
              <a:rPr kumimoji="1" lang="en-US" altLang="ja-JP" sz="3700"/>
              <a:t>ISHI</a:t>
            </a:r>
            <a:r>
              <a:rPr kumimoji="1" lang="ja-JP" altLang="en-US" sz="3700"/>
              <a:t>会シェアの実績</a:t>
            </a:r>
          </a:p>
        </p:txBody>
      </p:sp>
      <p:sp>
        <p:nvSpPr>
          <p:cNvPr id="3" name="コンテンツ プレースホルダー 2">
            <a:extLst>
              <a:ext uri="{FF2B5EF4-FFF2-40B4-BE49-F238E27FC236}">
                <a16:creationId xmlns:a16="http://schemas.microsoft.com/office/drawing/2014/main" id="{162D0F08-09F3-93CC-65A1-E069F7774D43}"/>
              </a:ext>
            </a:extLst>
          </p:cNvPr>
          <p:cNvSpPr>
            <a:spLocks noGrp="1"/>
          </p:cNvSpPr>
          <p:nvPr>
            <p:ph idx="1"/>
          </p:nvPr>
        </p:nvSpPr>
        <p:spPr>
          <a:xfrm>
            <a:off x="1055715" y="2385389"/>
            <a:ext cx="5040285" cy="4320211"/>
          </a:xfrm>
        </p:spPr>
        <p:txBody>
          <a:bodyPr anchor="ctr">
            <a:normAutofit/>
          </a:bodyPr>
          <a:lstStyle/>
          <a:p>
            <a:r>
              <a:rPr lang="en-US" altLang="ja-JP" sz="1300" dirty="0"/>
              <a:t>GF180</a:t>
            </a:r>
            <a:r>
              <a:rPr lang="ja-JP" altLang="en-US" sz="1300"/>
              <a:t>（グローバルファウンドリー）</a:t>
            </a:r>
            <a:endParaRPr kumimoji="1" lang="en-US" altLang="ja-JP" sz="1300" dirty="0"/>
          </a:p>
          <a:p>
            <a:pPr lvl="1"/>
            <a:r>
              <a:rPr lang="en-US" altLang="ja-JP" sz="1300" dirty="0" err="1"/>
              <a:t>OpenMPW</a:t>
            </a:r>
            <a:r>
              <a:rPr lang="en-US" altLang="ja-JP" sz="1300" dirty="0"/>
              <a:t> GF-1</a:t>
            </a:r>
            <a:r>
              <a:rPr lang="ja-JP" altLang="en-US" sz="1300" dirty="0"/>
              <a:t>シャトル</a:t>
            </a:r>
            <a:endParaRPr lang="en-US" altLang="ja-JP" sz="1300" dirty="0"/>
          </a:p>
          <a:p>
            <a:pPr lvl="1"/>
            <a:r>
              <a:rPr kumimoji="1" lang="en-US" altLang="ja-JP" sz="1300" dirty="0"/>
              <a:t>Chipathon2023</a:t>
            </a:r>
          </a:p>
          <a:p>
            <a:pPr lvl="1"/>
            <a:r>
              <a:rPr lang="en-US" altLang="ja-JP" sz="1300" dirty="0" err="1"/>
              <a:t>Wafer.Space</a:t>
            </a:r>
            <a:r>
              <a:rPr lang="en-US" altLang="ja-JP" sz="1300" dirty="0"/>
              <a:t> RUN1</a:t>
            </a:r>
            <a:endParaRPr kumimoji="1" lang="en-US" altLang="ja-JP" sz="1300" dirty="0"/>
          </a:p>
          <a:p>
            <a:r>
              <a:rPr lang="en-US" altLang="ja-JP" sz="1300" dirty="0"/>
              <a:t>IHP130</a:t>
            </a:r>
          </a:p>
          <a:p>
            <a:pPr lvl="1"/>
            <a:r>
              <a:rPr lang="en-US" altLang="ja-JP" sz="1300" dirty="0"/>
              <a:t>2025/Apr</a:t>
            </a:r>
            <a:r>
              <a:rPr lang="ja-JP" altLang="en-US" sz="1300"/>
              <a:t>のフリーシャトル</a:t>
            </a:r>
            <a:endParaRPr lang="en-US" altLang="ja-JP" sz="900" dirty="0"/>
          </a:p>
          <a:p>
            <a:r>
              <a:rPr lang="en-US" altLang="ja-JP" sz="1300" dirty="0"/>
              <a:t>PTC06</a:t>
            </a:r>
            <a:r>
              <a:rPr lang="ja-JP" altLang="en-US" sz="1300"/>
              <a:t>（フェニテック）</a:t>
            </a:r>
            <a:endParaRPr kumimoji="1" lang="en-US" altLang="ja-JP" sz="1300" dirty="0"/>
          </a:p>
          <a:p>
            <a:pPr lvl="1"/>
            <a:r>
              <a:rPr lang="en-US" altLang="ja-JP" sz="1300" dirty="0"/>
              <a:t>ISHI</a:t>
            </a:r>
            <a:r>
              <a:rPr lang="ja-JP" altLang="en-US" sz="1300" dirty="0"/>
              <a:t>会版</a:t>
            </a:r>
            <a:r>
              <a:rPr lang="en-US" altLang="ja-JP" sz="1300" dirty="0" err="1"/>
              <a:t>OpenMPW</a:t>
            </a:r>
            <a:r>
              <a:rPr lang="en-US" altLang="ja-JP" sz="1300" dirty="0"/>
              <a:t> PTC06-1</a:t>
            </a:r>
            <a:r>
              <a:rPr lang="ja-JP" altLang="en-US" sz="1300"/>
              <a:t>シャトル</a:t>
            </a:r>
            <a:endParaRPr lang="en-US" altLang="ja-JP" sz="1300" dirty="0"/>
          </a:p>
          <a:p>
            <a:pPr lvl="1"/>
            <a:r>
              <a:rPr lang="en-US" altLang="ja-JP" sz="1300" dirty="0"/>
              <a:t>ISHI</a:t>
            </a:r>
            <a:r>
              <a:rPr lang="ja-JP" altLang="en-US" sz="1300"/>
              <a:t>会版</a:t>
            </a:r>
            <a:r>
              <a:rPr lang="en-US" altLang="ja-JP" sz="1300" dirty="0" err="1"/>
              <a:t>OpenMPW</a:t>
            </a:r>
            <a:r>
              <a:rPr lang="en-US" altLang="ja-JP" sz="1300" dirty="0"/>
              <a:t> PTC06-2</a:t>
            </a:r>
            <a:r>
              <a:rPr lang="ja-JP" altLang="en-US" sz="1300"/>
              <a:t>シャトル</a:t>
            </a:r>
            <a:endParaRPr lang="en-US" altLang="ja-JP" sz="1300" dirty="0"/>
          </a:p>
          <a:p>
            <a:r>
              <a:rPr lang="en-US" altLang="ja-JP" sz="1300" dirty="0"/>
              <a:t>TR10</a:t>
            </a:r>
            <a:r>
              <a:rPr lang="ja-JP" altLang="en-US" sz="1300"/>
              <a:t>（東海理化）</a:t>
            </a:r>
            <a:endParaRPr kumimoji="1" lang="en-US" altLang="ja-JP" sz="1300" dirty="0"/>
          </a:p>
          <a:p>
            <a:pPr lvl="1"/>
            <a:r>
              <a:rPr lang="en-US" altLang="ja-JP" sz="1300" dirty="0"/>
              <a:t>ISHI</a:t>
            </a:r>
            <a:r>
              <a:rPr lang="ja-JP" altLang="en-US" sz="1300"/>
              <a:t>会版</a:t>
            </a:r>
            <a:r>
              <a:rPr lang="en-US" altLang="ja-JP" sz="1300" dirty="0" err="1"/>
              <a:t>OpenMPW</a:t>
            </a:r>
            <a:r>
              <a:rPr lang="en-US" altLang="ja-JP" sz="1300" dirty="0"/>
              <a:t> TR10-1</a:t>
            </a:r>
            <a:r>
              <a:rPr lang="ja-JP" altLang="en-US" sz="1300"/>
              <a:t>シャトル</a:t>
            </a:r>
            <a:endParaRPr lang="en-US" altLang="ja-JP" sz="1300" dirty="0"/>
          </a:p>
          <a:p>
            <a:pPr lvl="1"/>
            <a:r>
              <a:rPr lang="en-US" altLang="ja-JP" sz="1300" dirty="0"/>
              <a:t>ISHI</a:t>
            </a:r>
            <a:r>
              <a:rPr lang="ja-JP" altLang="en-US" sz="1300"/>
              <a:t>会版</a:t>
            </a:r>
            <a:r>
              <a:rPr lang="en-US" altLang="ja-JP" sz="1300" dirty="0" err="1"/>
              <a:t>OpenMPW</a:t>
            </a:r>
            <a:r>
              <a:rPr lang="en-US" altLang="ja-JP" sz="1300" dirty="0"/>
              <a:t> TR10-2</a:t>
            </a:r>
            <a:r>
              <a:rPr lang="ja-JP" altLang="en-US" sz="1300"/>
              <a:t>シャトル</a:t>
            </a:r>
            <a:endParaRPr lang="en-US" altLang="ja-JP" sz="1300" dirty="0"/>
          </a:p>
          <a:p>
            <a:r>
              <a:rPr kumimoji="1" lang="en-US" altLang="ja-JP" sz="1300" dirty="0"/>
              <a:t>MF20</a:t>
            </a:r>
            <a:r>
              <a:rPr kumimoji="1" lang="ja-JP" altLang="en-US" sz="1300"/>
              <a:t>（ミニマルファブ）</a:t>
            </a:r>
            <a:endParaRPr kumimoji="1" lang="en-US" altLang="ja-JP" sz="1300" dirty="0"/>
          </a:p>
          <a:p>
            <a:pPr lvl="1"/>
            <a:r>
              <a:rPr lang="en-US" altLang="ja-JP" sz="1300" dirty="0"/>
              <a:t>ISHI</a:t>
            </a:r>
            <a:r>
              <a:rPr lang="ja-JP" altLang="en-US" sz="1300"/>
              <a:t>会版</a:t>
            </a:r>
            <a:r>
              <a:rPr lang="en-US" altLang="ja-JP" sz="1300" dirty="0" err="1"/>
              <a:t>OpenMPW</a:t>
            </a:r>
            <a:r>
              <a:rPr lang="en-US" altLang="ja-JP" sz="1300" dirty="0"/>
              <a:t> MF20-1</a:t>
            </a:r>
            <a:r>
              <a:rPr lang="ja-JP" altLang="en-US" sz="1300"/>
              <a:t>シャトル</a:t>
            </a:r>
            <a:endParaRPr lang="en-US" altLang="ja-JP" sz="1300" dirty="0"/>
          </a:p>
          <a:p>
            <a:r>
              <a:rPr lang="en-US" altLang="ja-JP" sz="1300" dirty="0" err="1"/>
              <a:t>OpenSUSI</a:t>
            </a:r>
            <a:r>
              <a:rPr lang="en-US" altLang="ja-JP" sz="1300" dirty="0"/>
              <a:t> -TR10</a:t>
            </a:r>
            <a:r>
              <a:rPr lang="ja-JP" altLang="en-US" sz="1300"/>
              <a:t>（東海理化）</a:t>
            </a:r>
            <a:endParaRPr lang="en-US" altLang="ja-JP" sz="1300" dirty="0"/>
          </a:p>
          <a:p>
            <a:pPr lvl="1"/>
            <a:r>
              <a:rPr lang="en-US" altLang="ja-JP" sz="1300" dirty="0"/>
              <a:t>ISHI</a:t>
            </a:r>
            <a:r>
              <a:rPr lang="ja-JP" altLang="en-US" sz="1300"/>
              <a:t>会版</a:t>
            </a:r>
            <a:r>
              <a:rPr lang="en-US" altLang="ja-JP" sz="1300" dirty="0" err="1"/>
              <a:t>OpenMPW</a:t>
            </a:r>
            <a:r>
              <a:rPr lang="en-US" altLang="ja-JP" sz="1300" dirty="0"/>
              <a:t> OpenSUSI-TR10-1</a:t>
            </a:r>
            <a:r>
              <a:rPr lang="ja-JP" altLang="en-US" sz="1300"/>
              <a:t>シャトル</a:t>
            </a:r>
            <a:endParaRPr lang="en-US" altLang="ja-JP" sz="1300" dirty="0"/>
          </a:p>
        </p:txBody>
      </p:sp>
      <p:pic>
        <p:nvPicPr>
          <p:cNvPr id="5" name="Google Shape;155;p19">
            <a:extLst>
              <a:ext uri="{FF2B5EF4-FFF2-40B4-BE49-F238E27FC236}">
                <a16:creationId xmlns:a16="http://schemas.microsoft.com/office/drawing/2014/main" id="{0289A1E6-F62F-DC0E-8F4B-0AD5889DA891}"/>
              </a:ext>
            </a:extLst>
          </p:cNvPr>
          <p:cNvPicPr preferRelativeResize="0"/>
          <p:nvPr/>
        </p:nvPicPr>
        <p:blipFill rotWithShape="1">
          <a:blip r:embed="rId3">
            <a:extLst>
              <a:ext uri="{28A0092B-C50C-407E-A947-70E740481C1C}">
                <a14:useLocalDpi xmlns:a14="http://schemas.microsoft.com/office/drawing/2010/main"/>
              </a:ext>
            </a:extLst>
          </a:blip>
          <a:srcRect/>
          <a:stretch/>
        </p:blipFill>
        <p:spPr>
          <a:xfrm>
            <a:off x="6946666" y="774285"/>
            <a:ext cx="2112264" cy="1999673"/>
          </a:xfrm>
          <a:prstGeom prst="rect">
            <a:avLst/>
          </a:prstGeom>
          <a:noFill/>
        </p:spPr>
      </p:pic>
      <p:pic>
        <p:nvPicPr>
          <p:cNvPr id="4" name="コンテンツ プレースホルダー 4" descr="ダイアグラム が含まれている画像&#10;&#10;自動的に生成された説明">
            <a:extLst>
              <a:ext uri="{FF2B5EF4-FFF2-40B4-BE49-F238E27FC236}">
                <a16:creationId xmlns:a16="http://schemas.microsoft.com/office/drawing/2014/main" id="{9B351733-3E5A-AFB7-DA7F-9ECEE5BC0DD8}"/>
              </a:ext>
            </a:extLst>
          </p:cNvPr>
          <p:cNvPicPr>
            <a:picLocks noChangeAspect="1"/>
          </p:cNvPicPr>
          <p:nvPr/>
        </p:nvPicPr>
        <p:blipFill rotWithShape="1">
          <a:blip r:embed="rId4">
            <a:extLst>
              <a:ext uri="{28A0092B-C50C-407E-A947-70E740481C1C}">
                <a14:useLocalDpi xmlns:a14="http://schemas.microsoft.com/office/drawing/2010/main"/>
              </a:ext>
            </a:extLst>
          </a:blip>
          <a:srcRect b="-5"/>
          <a:stretch/>
        </p:blipFill>
        <p:spPr>
          <a:xfrm>
            <a:off x="9223523" y="774285"/>
            <a:ext cx="2112264" cy="1999673"/>
          </a:xfrm>
          <a:prstGeom prst="rect">
            <a:avLst/>
          </a:prstGeom>
        </p:spPr>
      </p:pic>
      <p:pic>
        <p:nvPicPr>
          <p:cNvPr id="6" name="Google Shape;219;p23">
            <a:extLst>
              <a:ext uri="{FF2B5EF4-FFF2-40B4-BE49-F238E27FC236}">
                <a16:creationId xmlns:a16="http://schemas.microsoft.com/office/drawing/2014/main" id="{D5AC3E91-DE3A-5FD9-A71C-186C39D63DEA}"/>
              </a:ext>
            </a:extLst>
          </p:cNvPr>
          <p:cNvPicPr preferRelativeResize="0"/>
          <p:nvPr/>
        </p:nvPicPr>
        <p:blipFill rotWithShape="1">
          <a:blip r:embed="rId5">
            <a:extLst>
              <a:ext uri="{28A0092B-C50C-407E-A947-70E740481C1C}">
                <a14:useLocalDpi xmlns:a14="http://schemas.microsoft.com/office/drawing/2010/main"/>
              </a:ext>
            </a:extLst>
          </a:blip>
          <a:srcRect b="-2"/>
          <a:stretch/>
        </p:blipFill>
        <p:spPr>
          <a:xfrm>
            <a:off x="6946667" y="2942704"/>
            <a:ext cx="4389120" cy="3213543"/>
          </a:xfrm>
          <a:prstGeom prst="rect">
            <a:avLst/>
          </a:prstGeom>
          <a:noFill/>
        </p:spPr>
      </p:pic>
    </p:spTree>
    <p:extLst>
      <p:ext uri="{BB962C8B-B14F-4D97-AF65-F5344CB8AC3E}">
        <p14:creationId xmlns:p14="http://schemas.microsoft.com/office/powerpoint/2010/main" val="2832259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7" name="Rectangle 4102">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78F46E25-711C-4BA2-2495-FD243D6E9559}"/>
              </a:ext>
            </a:extLst>
          </p:cNvPr>
          <p:cNvSpPr>
            <a:spLocks noGrp="1"/>
          </p:cNvSpPr>
          <p:nvPr>
            <p:ph type="title"/>
          </p:nvPr>
        </p:nvSpPr>
        <p:spPr>
          <a:xfrm>
            <a:off x="589560" y="856180"/>
            <a:ext cx="5279408" cy="1128068"/>
          </a:xfrm>
        </p:spPr>
        <p:txBody>
          <a:bodyPr anchor="ctr">
            <a:normAutofit/>
          </a:bodyPr>
          <a:lstStyle/>
          <a:p>
            <a:r>
              <a:rPr kumimoji="1" lang="ja-JP" altLang="en-US" sz="4000" dirty="0"/>
              <a:t>ハンズオンセミナー</a:t>
            </a:r>
          </a:p>
        </p:txBody>
      </p:sp>
      <p:grpSp>
        <p:nvGrpSpPr>
          <p:cNvPr id="4118" name="Group 410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119" name="Rectangle 410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0" name="Rectangle 410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22" name="Rectangle 410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コンテンツ プレースホルダー 2">
            <a:extLst>
              <a:ext uri="{FF2B5EF4-FFF2-40B4-BE49-F238E27FC236}">
                <a16:creationId xmlns:a16="http://schemas.microsoft.com/office/drawing/2014/main" id="{02EE36EE-DD64-FE09-542C-2B68D74A8154}"/>
              </a:ext>
            </a:extLst>
          </p:cNvPr>
          <p:cNvSpPr>
            <a:spLocks noGrp="1"/>
          </p:cNvSpPr>
          <p:nvPr>
            <p:ph idx="1"/>
          </p:nvPr>
        </p:nvSpPr>
        <p:spPr>
          <a:xfrm>
            <a:off x="321099" y="1404994"/>
            <a:ext cx="7609489" cy="5564593"/>
          </a:xfrm>
        </p:spPr>
        <p:txBody>
          <a:bodyPr anchor="ctr">
            <a:normAutofit/>
          </a:bodyPr>
          <a:lstStyle/>
          <a:p>
            <a:r>
              <a:rPr lang="ja-JP" altLang="en-US" sz="1600" dirty="0">
                <a:solidFill>
                  <a:srgbClr val="FF0000"/>
                </a:solidFill>
              </a:rPr>
              <a:t>知識ゼロ</a:t>
            </a:r>
            <a:r>
              <a:rPr lang="ja-JP" altLang="en-US" sz="1600" dirty="0"/>
              <a:t>から半導体設計の基礎がすべて学べる！</a:t>
            </a:r>
            <a:endParaRPr lang="en-US" altLang="ja-JP" sz="1600" dirty="0"/>
          </a:p>
          <a:p>
            <a:pPr marL="0" indent="0">
              <a:buNone/>
            </a:pPr>
            <a:r>
              <a:rPr kumimoji="1" lang="ja-JP" altLang="en-US" sz="1600" dirty="0"/>
              <a:t>　一番簡単なインバーター回路の</a:t>
            </a:r>
            <a:r>
              <a:rPr lang="ja-JP" altLang="en-US" sz="1600" dirty="0"/>
              <a:t>ハンズオンセミナー</a:t>
            </a:r>
            <a:endParaRPr lang="en-US" altLang="ja-JP" sz="1600" dirty="0"/>
          </a:p>
          <a:p>
            <a:pPr lvl="2"/>
            <a:r>
              <a:rPr kumimoji="1" lang="en-US" altLang="ja-JP" sz="1600" dirty="0"/>
              <a:t>Xschem</a:t>
            </a:r>
            <a:r>
              <a:rPr kumimoji="1" lang="ja-JP" altLang="en-US" sz="1600" dirty="0"/>
              <a:t>による回路設計</a:t>
            </a:r>
            <a:endParaRPr lang="en-US" altLang="ja-JP" sz="1600" dirty="0"/>
          </a:p>
          <a:p>
            <a:pPr lvl="3"/>
            <a:r>
              <a:rPr kumimoji="1" lang="ja-JP" altLang="en-US" sz="1400" dirty="0"/>
              <a:t>トランジスタの組み合わせで機能を実現する作業</a:t>
            </a:r>
            <a:endParaRPr kumimoji="1" lang="en-US" altLang="ja-JP" sz="1400" dirty="0"/>
          </a:p>
          <a:p>
            <a:pPr lvl="2"/>
            <a:r>
              <a:rPr kumimoji="1" lang="en-US" altLang="ja-JP" sz="1600" dirty="0"/>
              <a:t>ngspice</a:t>
            </a:r>
            <a:r>
              <a:rPr kumimoji="1" lang="ja-JP" altLang="en-US" sz="1600" dirty="0"/>
              <a:t>による回路特性シミュレーション</a:t>
            </a:r>
            <a:endParaRPr kumimoji="1" lang="en-US" altLang="ja-JP" sz="1600" dirty="0"/>
          </a:p>
          <a:p>
            <a:pPr lvl="3"/>
            <a:r>
              <a:rPr kumimoji="1" lang="ja-JP" altLang="en-US" sz="1400" dirty="0"/>
              <a:t>上記の回路が正しく動作するかを検証する作業</a:t>
            </a:r>
            <a:endParaRPr kumimoji="1" lang="en-US" altLang="ja-JP" sz="1400" dirty="0"/>
          </a:p>
          <a:p>
            <a:pPr lvl="2"/>
            <a:r>
              <a:rPr kumimoji="1" lang="en-US" altLang="ja-JP" sz="1600" dirty="0"/>
              <a:t>klayout</a:t>
            </a:r>
            <a:r>
              <a:rPr kumimoji="1" lang="ja-JP" altLang="en-US" sz="1600" dirty="0"/>
              <a:t>による回路デザイン</a:t>
            </a:r>
            <a:endParaRPr kumimoji="1" lang="en-US" altLang="ja-JP" sz="1600" dirty="0"/>
          </a:p>
          <a:p>
            <a:pPr lvl="3"/>
            <a:r>
              <a:rPr lang="ja-JP" altLang="en-US" sz="1400" dirty="0"/>
              <a:t>トランジスタを実際の半導体の上に配置する作業</a:t>
            </a:r>
            <a:endParaRPr kumimoji="1" lang="en-US" altLang="ja-JP" sz="1400" dirty="0"/>
          </a:p>
          <a:p>
            <a:pPr lvl="1"/>
            <a:r>
              <a:rPr kumimoji="1" lang="ja-JP" altLang="en-US" sz="1600" dirty="0"/>
              <a:t>丸々</a:t>
            </a:r>
            <a:r>
              <a:rPr kumimoji="1" lang="en-US" altLang="ja-JP" sz="1600" dirty="0"/>
              <a:t>1</a:t>
            </a:r>
            <a:r>
              <a:rPr kumimoji="1" lang="ja-JP" altLang="en-US" sz="1600" dirty="0"/>
              <a:t>日の講習会となります</a:t>
            </a:r>
            <a:endParaRPr kumimoji="1" lang="en-US" altLang="ja-JP" sz="1600" dirty="0"/>
          </a:p>
          <a:p>
            <a:pPr lvl="2"/>
            <a:r>
              <a:rPr kumimoji="1" lang="ja-JP" altLang="en-US" sz="1050" dirty="0"/>
              <a:t>講習会実施実績</a:t>
            </a:r>
          </a:p>
          <a:p>
            <a:pPr lvl="3"/>
            <a:r>
              <a:rPr kumimoji="1" lang="en-US" altLang="ja-JP" sz="1400" dirty="0">
                <a:hlinkClick r:id="rId2"/>
              </a:rPr>
              <a:t>https://ishikai.connpass.com/event/303102/</a:t>
            </a:r>
            <a:endParaRPr kumimoji="1" lang="en-US" altLang="ja-JP" sz="1400" dirty="0"/>
          </a:p>
          <a:p>
            <a:pPr lvl="3"/>
            <a:r>
              <a:rPr kumimoji="1" lang="en-US" altLang="ja-JP" sz="1400" dirty="0">
                <a:hlinkClick r:id="rId3"/>
              </a:rPr>
              <a:t>https://www.noritsuna.jp/download/ishi_20231110_3zki_ver2.pdf</a:t>
            </a:r>
            <a:endParaRPr kumimoji="1" lang="en-US" altLang="ja-JP" sz="1400" dirty="0"/>
          </a:p>
          <a:p>
            <a:pPr lvl="1"/>
            <a:r>
              <a:rPr lang="ja-JP" altLang="en-US" sz="2000" dirty="0"/>
              <a:t>参加者の声（半導体設計未経験者。電子工作をしたことがあるレベル）</a:t>
            </a:r>
            <a:endParaRPr lang="en-US" altLang="ja-JP" sz="2000" dirty="0"/>
          </a:p>
          <a:p>
            <a:pPr lvl="2"/>
            <a:r>
              <a:rPr kumimoji="1" lang="ja-JP" altLang="en-US" sz="1800" dirty="0"/>
              <a:t>チップの設計体験によりすごく技術的な刺激を受けた</a:t>
            </a:r>
            <a:endParaRPr kumimoji="1" lang="en-US" altLang="ja-JP" sz="1800" dirty="0"/>
          </a:p>
          <a:p>
            <a:pPr lvl="2"/>
            <a:r>
              <a:rPr lang="ja-JP" altLang="en-US" sz="1800" dirty="0"/>
              <a:t>半導体は全く未知のものだったが理解できたことで新しい知見を得ることが出来た</a:t>
            </a:r>
            <a:endParaRPr kumimoji="1" lang="en-US" altLang="ja-JP" sz="1800" dirty="0"/>
          </a:p>
        </p:txBody>
      </p:sp>
      <p:sp>
        <p:nvSpPr>
          <p:cNvPr id="4124" name="Rectangle 411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3" name="Rectangle 411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8" name="Google Shape;218;p39"/>
          <p:cNvPicPr preferRelativeResize="0"/>
          <p:nvPr/>
        </p:nvPicPr>
        <p:blipFill>
          <a:blip r:embed="rId4"/>
          <a:stretch>
            <a:fillRect/>
          </a:stretch>
        </p:blipFill>
        <p:spPr>
          <a:xfrm>
            <a:off x="5541629" y="187118"/>
            <a:ext cx="4397433" cy="2495543"/>
          </a:xfrm>
          <a:prstGeom prst="rect">
            <a:avLst/>
          </a:prstGeom>
          <a:noFill/>
        </p:spPr>
      </p:pic>
      <p:sp>
        <p:nvSpPr>
          <p:cNvPr id="4115" name="Rectangle 411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a:extLst>
              <a:ext uri="{FF2B5EF4-FFF2-40B4-BE49-F238E27FC236}">
                <a16:creationId xmlns:a16="http://schemas.microsoft.com/office/drawing/2014/main" id="{78F0DB0C-0D2B-52C0-1575-235EB75E9F7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49882" y="163905"/>
            <a:ext cx="3218857" cy="2518756"/>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descr="all_members_layout_using">
            <a:extLst>
              <a:ext uri="{FF2B5EF4-FFF2-40B4-BE49-F238E27FC236}">
                <a16:creationId xmlns:a16="http://schemas.microsoft.com/office/drawing/2014/main" id="{F1DD62B9-768C-CC16-A77A-B068DCD0B552}"/>
              </a:ext>
            </a:extLst>
          </p:cNvPr>
          <p:cNvPicPr>
            <a:picLocks noChangeAspect="1"/>
          </p:cNvPicPr>
          <p:nvPr/>
        </p:nvPicPr>
        <p:blipFill>
          <a:blip r:embed="rId6" cstate="print">
            <a:extLst>
              <a:ext uri="{28A0092B-C50C-407E-A947-70E740481C1C}">
                <a14:useLocalDpi xmlns:a14="http://schemas.microsoft.com/office/drawing/2010/main" val="0"/>
              </a:ext>
            </a:extLst>
          </a:blip>
          <a:srcRect t="69"/>
          <a:stretch/>
        </p:blipFill>
        <p:spPr bwMode="auto">
          <a:xfrm>
            <a:off x="6810583" y="3226198"/>
            <a:ext cx="5136795" cy="3426462"/>
          </a:xfrm>
          <a:prstGeom prst="rect">
            <a:avLst/>
          </a:prstGeom>
          <a:noFill/>
        </p:spPr>
      </p:pic>
    </p:spTree>
    <p:extLst>
      <p:ext uri="{BB962C8B-B14F-4D97-AF65-F5344CB8AC3E}">
        <p14:creationId xmlns:p14="http://schemas.microsoft.com/office/powerpoint/2010/main" val="3681333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1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5" name="Rectangle 1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7">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08E7B0CE-264C-4E0A-450C-812D74266236}"/>
              </a:ext>
            </a:extLst>
          </p:cNvPr>
          <p:cNvSpPr>
            <a:spLocks noGrp="1"/>
          </p:cNvSpPr>
          <p:nvPr>
            <p:ph type="title"/>
          </p:nvPr>
        </p:nvSpPr>
        <p:spPr>
          <a:xfrm>
            <a:off x="1057025" y="922644"/>
            <a:ext cx="5040285" cy="1169585"/>
          </a:xfrm>
        </p:spPr>
        <p:txBody>
          <a:bodyPr anchor="b">
            <a:normAutofit fontScale="90000"/>
          </a:bodyPr>
          <a:lstStyle/>
          <a:p>
            <a:r>
              <a:rPr kumimoji="1" lang="ja-JP" altLang="en-US" sz="4000" dirty="0"/>
              <a:t>ハンズオンセミナー：ターゲット</a:t>
            </a:r>
          </a:p>
        </p:txBody>
      </p:sp>
      <p:sp>
        <p:nvSpPr>
          <p:cNvPr id="13" name="Rectangle 1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コンテンツ プレースホルダー 2">
            <a:extLst>
              <a:ext uri="{FF2B5EF4-FFF2-40B4-BE49-F238E27FC236}">
                <a16:creationId xmlns:a16="http://schemas.microsoft.com/office/drawing/2014/main" id="{E587390A-87EB-472A-73F1-3E079D3134AD}"/>
              </a:ext>
            </a:extLst>
          </p:cNvPr>
          <p:cNvSpPr>
            <a:spLocks noGrp="1"/>
          </p:cNvSpPr>
          <p:nvPr>
            <p:ph idx="1"/>
          </p:nvPr>
        </p:nvSpPr>
        <p:spPr>
          <a:xfrm>
            <a:off x="1055716" y="2508105"/>
            <a:ext cx="6683502" cy="3867758"/>
          </a:xfrm>
        </p:spPr>
        <p:txBody>
          <a:bodyPr anchor="ctr">
            <a:normAutofit/>
          </a:bodyPr>
          <a:lstStyle/>
          <a:p>
            <a:r>
              <a:rPr lang="ja-JP" altLang="en-US" sz="2000"/>
              <a:t>初めての「半導体設計を体験してもらう」ことが目的</a:t>
            </a:r>
            <a:endParaRPr kumimoji="1" lang="en-US" altLang="ja-JP" sz="2000" dirty="0"/>
          </a:p>
          <a:p>
            <a:pPr lvl="1"/>
            <a:r>
              <a:rPr lang="ja-JP" altLang="en-US" sz="1600"/>
              <a:t>ソフトウェアやハードウェアの企業内に半導体設計者を増やす</a:t>
            </a:r>
            <a:endParaRPr lang="en-US" altLang="ja-JP" sz="1600" dirty="0"/>
          </a:p>
          <a:p>
            <a:pPr lvl="1"/>
            <a:endParaRPr kumimoji="1" lang="en-US" altLang="ja-JP" sz="2000" dirty="0"/>
          </a:p>
          <a:p>
            <a:r>
              <a:rPr kumimoji="1" lang="ja-JP" altLang="en-US" sz="2000"/>
              <a:t>参加者のモチベーション</a:t>
            </a:r>
            <a:endParaRPr kumimoji="1" lang="en-US" altLang="ja-JP" sz="2000" dirty="0"/>
          </a:p>
          <a:p>
            <a:pPr lvl="1"/>
            <a:r>
              <a:rPr kumimoji="1" lang="ja-JP" altLang="en-US" sz="1400"/>
              <a:t>半導体</a:t>
            </a:r>
            <a:r>
              <a:rPr kumimoji="1" lang="ja-JP" altLang="en-US" sz="1400" dirty="0"/>
              <a:t>って話をよく聞くようになったので、具体的に知りたい！</a:t>
            </a:r>
            <a:endParaRPr kumimoji="1" lang="en-US" altLang="ja-JP" sz="1400" dirty="0"/>
          </a:p>
          <a:p>
            <a:pPr lvl="2"/>
            <a:r>
              <a:rPr lang="ja-JP" altLang="en-US" sz="1400" dirty="0"/>
              <a:t>半導体の基礎知識</a:t>
            </a:r>
            <a:endParaRPr lang="en-US" altLang="ja-JP" sz="1400" dirty="0"/>
          </a:p>
          <a:p>
            <a:pPr lvl="2"/>
            <a:r>
              <a:rPr lang="ja-JP" altLang="en-US" sz="1400" dirty="0"/>
              <a:t>半導体の工場のプロセス</a:t>
            </a:r>
            <a:r>
              <a:rPr lang="ja-JP" altLang="en-US" sz="1400"/>
              <a:t>の内容</a:t>
            </a:r>
            <a:endParaRPr kumimoji="1" lang="en-US" altLang="ja-JP" sz="1400" dirty="0"/>
          </a:p>
          <a:p>
            <a:pPr lvl="1"/>
            <a:r>
              <a:rPr lang="ja-JP" altLang="en-US" sz="1400" dirty="0"/>
              <a:t>もっとコンピュータの動作原理を知りたい！</a:t>
            </a:r>
            <a:endParaRPr kumimoji="1" lang="en-US" altLang="ja-JP" sz="1400" dirty="0"/>
          </a:p>
          <a:p>
            <a:pPr lvl="2"/>
            <a:r>
              <a:rPr lang="ja-JP" altLang="en-US" sz="1400" dirty="0"/>
              <a:t>最近、自作</a:t>
            </a:r>
            <a:r>
              <a:rPr lang="en-US" altLang="ja-JP" sz="1400" dirty="0"/>
              <a:t>CPU</a:t>
            </a:r>
            <a:r>
              <a:rPr lang="ja-JP" altLang="en-US" sz="1400" dirty="0"/>
              <a:t>が流行っているらしい</a:t>
            </a:r>
            <a:endParaRPr lang="en-US" altLang="ja-JP" sz="1400" dirty="0"/>
          </a:p>
          <a:p>
            <a:pPr lvl="3"/>
            <a:r>
              <a:rPr kumimoji="1" lang="ja-JP" altLang="en-US" sz="1400" dirty="0"/>
              <a:t>どうやらコンパイラレベルさえ隠蔽されてしまったためかより原理的なところへの回帰が起こっている</a:t>
            </a:r>
          </a:p>
        </p:txBody>
      </p:sp>
      <p:pic>
        <p:nvPicPr>
          <p:cNvPr id="7" name="図 6">
            <a:extLst>
              <a:ext uri="{FF2B5EF4-FFF2-40B4-BE49-F238E27FC236}">
                <a16:creationId xmlns:a16="http://schemas.microsoft.com/office/drawing/2014/main" id="{B0399B76-7B8B-3083-B783-2B045378EB69}"/>
              </a:ext>
            </a:extLst>
          </p:cNvPr>
          <p:cNvPicPr>
            <a:picLocks noChangeAspect="1"/>
          </p:cNvPicPr>
          <p:nvPr/>
        </p:nvPicPr>
        <p:blipFill>
          <a:blip r:embed="rId2"/>
          <a:stretch>
            <a:fillRect/>
          </a:stretch>
        </p:blipFill>
        <p:spPr>
          <a:xfrm>
            <a:off x="7825263" y="235598"/>
            <a:ext cx="2963771" cy="2934135"/>
          </a:xfrm>
          <a:prstGeom prst="rect">
            <a:avLst/>
          </a:prstGeom>
        </p:spPr>
      </p:pic>
      <p:pic>
        <p:nvPicPr>
          <p:cNvPr id="5" name="図 4">
            <a:extLst>
              <a:ext uri="{FF2B5EF4-FFF2-40B4-BE49-F238E27FC236}">
                <a16:creationId xmlns:a16="http://schemas.microsoft.com/office/drawing/2014/main" id="{F917DC5F-5F9E-8D8E-92E1-B961695D5BE9}"/>
              </a:ext>
            </a:extLst>
          </p:cNvPr>
          <p:cNvPicPr>
            <a:picLocks noChangeAspect="1"/>
          </p:cNvPicPr>
          <p:nvPr/>
        </p:nvPicPr>
        <p:blipFill>
          <a:blip r:embed="rId3"/>
          <a:stretch>
            <a:fillRect/>
          </a:stretch>
        </p:blipFill>
        <p:spPr>
          <a:xfrm>
            <a:off x="7739539" y="3428682"/>
            <a:ext cx="3135221" cy="2900080"/>
          </a:xfrm>
          <a:prstGeom prst="rect">
            <a:avLst/>
          </a:prstGeom>
        </p:spPr>
      </p:pic>
    </p:spTree>
    <p:extLst>
      <p:ext uri="{BB962C8B-B14F-4D97-AF65-F5344CB8AC3E}">
        <p14:creationId xmlns:p14="http://schemas.microsoft.com/office/powerpoint/2010/main" val="2144489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7B42F36-B3C1-4247-AF36-090F0134E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EF131A2-E574-4D95-A322-C5FF0B64E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a:solidFill>
                  <a:srgbClr val="000000"/>
                </a:solidFill>
                <a:latin typeface="Times-Roman"/>
              </a:rPr>
              <a:t>FamilyID=Office_ArchiveTorn</a:t>
            </a:r>
            <a:endParaRPr lang="en-US" dirty="0"/>
          </a:p>
        </p:txBody>
      </p:sp>
      <p:sp>
        <p:nvSpPr>
          <p:cNvPr id="2" name="タイトル 1">
            <a:extLst>
              <a:ext uri="{FF2B5EF4-FFF2-40B4-BE49-F238E27FC236}">
                <a16:creationId xmlns:a16="http://schemas.microsoft.com/office/drawing/2014/main" id="{36C41C27-5530-DFAC-FAA8-FF9150C5DC81}"/>
              </a:ext>
            </a:extLst>
          </p:cNvPr>
          <p:cNvSpPr>
            <a:spLocks noGrp="1"/>
          </p:cNvSpPr>
          <p:nvPr>
            <p:ph type="title"/>
          </p:nvPr>
        </p:nvSpPr>
        <p:spPr>
          <a:xfrm>
            <a:off x="1132361" y="4748796"/>
            <a:ext cx="8804444" cy="1004048"/>
          </a:xfrm>
        </p:spPr>
        <p:txBody>
          <a:bodyPr vert="horz" lIns="91440" tIns="45720" rIns="91440" bIns="45720" rtlCol="0" anchor="b">
            <a:normAutofit/>
          </a:bodyPr>
          <a:lstStyle/>
          <a:p>
            <a:r>
              <a:rPr kumimoji="1" lang="ja-JP" altLang="en-US" sz="3600" kern="1200">
                <a:solidFill>
                  <a:schemeClr val="tx1">
                    <a:lumMod val="85000"/>
                    <a:lumOff val="15000"/>
                  </a:schemeClr>
                </a:solidFill>
                <a:latin typeface="+mj-lt"/>
                <a:ea typeface="+mj-ea"/>
                <a:cs typeface="+mj-cs"/>
              </a:rPr>
              <a:t>測定会＆お渡し会</a:t>
            </a:r>
          </a:p>
        </p:txBody>
      </p:sp>
      <p:pic>
        <p:nvPicPr>
          <p:cNvPr id="9" name="図 8">
            <a:extLst>
              <a:ext uri="{FF2B5EF4-FFF2-40B4-BE49-F238E27FC236}">
                <a16:creationId xmlns:a16="http://schemas.microsoft.com/office/drawing/2014/main" id="{5B31FC03-776F-229F-4B31-CB215F0904AF}"/>
              </a:ext>
            </a:extLst>
          </p:cNvPr>
          <p:cNvPicPr>
            <a:picLocks noChangeAspect="1"/>
          </p:cNvPicPr>
          <p:nvPr/>
        </p:nvPicPr>
        <p:blipFill>
          <a:blip r:embed="rId2">
            <a:extLst>
              <a:ext uri="{28A0092B-C50C-407E-A947-70E740481C1C}">
                <a14:useLocalDpi xmlns:a14="http://schemas.microsoft.com/office/drawing/2010/main" val="0"/>
              </a:ext>
            </a:extLst>
          </a:blip>
          <a:srcRect l="25228" r="29968" b="-1"/>
          <a:stretch/>
        </p:blipFill>
        <p:spPr>
          <a:xfrm>
            <a:off x="4038601" y="10"/>
            <a:ext cx="4079551" cy="5121732"/>
          </a:xfrm>
          <a:custGeom>
            <a:avLst/>
            <a:gdLst/>
            <a:ahLst/>
            <a:cxnLst/>
            <a:rect l="l" t="t" r="r" b="b"/>
            <a:pathLst>
              <a:path w="4079551" h="5121742">
                <a:moveTo>
                  <a:pt x="0" y="0"/>
                </a:moveTo>
                <a:lnTo>
                  <a:pt x="1995194" y="0"/>
                </a:lnTo>
                <a:lnTo>
                  <a:pt x="2066032" y="17448"/>
                </a:lnTo>
                <a:cubicBezTo>
                  <a:pt x="2128997" y="23966"/>
                  <a:pt x="2110147" y="27214"/>
                  <a:pt x="2159511" y="26888"/>
                </a:cubicBezTo>
                <a:cubicBezTo>
                  <a:pt x="2164432" y="26525"/>
                  <a:pt x="2173850" y="35708"/>
                  <a:pt x="2192911" y="33431"/>
                </a:cubicBezTo>
                <a:cubicBezTo>
                  <a:pt x="2223081" y="37362"/>
                  <a:pt x="2206425" y="48416"/>
                  <a:pt x="2245068" y="52056"/>
                </a:cubicBezTo>
                <a:cubicBezTo>
                  <a:pt x="2241495" y="55478"/>
                  <a:pt x="2279354" y="53783"/>
                  <a:pt x="2283002" y="65933"/>
                </a:cubicBezTo>
                <a:cubicBezTo>
                  <a:pt x="2299420" y="69803"/>
                  <a:pt x="2324641" y="73066"/>
                  <a:pt x="2343575" y="75274"/>
                </a:cubicBezTo>
                <a:cubicBezTo>
                  <a:pt x="2371943" y="81224"/>
                  <a:pt x="2386065" y="87641"/>
                  <a:pt x="2390257" y="91880"/>
                </a:cubicBezTo>
                <a:cubicBezTo>
                  <a:pt x="2418657" y="98611"/>
                  <a:pt x="2415586" y="99822"/>
                  <a:pt x="2452878" y="114104"/>
                </a:cubicBezTo>
                <a:cubicBezTo>
                  <a:pt x="2474763" y="108974"/>
                  <a:pt x="2493568" y="120070"/>
                  <a:pt x="2502728" y="130204"/>
                </a:cubicBezTo>
                <a:cubicBezTo>
                  <a:pt x="2527501" y="139804"/>
                  <a:pt x="2581310" y="162727"/>
                  <a:pt x="2616700" y="165762"/>
                </a:cubicBezTo>
                <a:cubicBezTo>
                  <a:pt x="2670822" y="165032"/>
                  <a:pt x="2655678" y="176304"/>
                  <a:pt x="2679757" y="184874"/>
                </a:cubicBezTo>
                <a:cubicBezTo>
                  <a:pt x="2698501" y="195527"/>
                  <a:pt x="2695893" y="186329"/>
                  <a:pt x="2715454" y="199796"/>
                </a:cubicBezTo>
                <a:lnTo>
                  <a:pt x="2751684" y="215417"/>
                </a:lnTo>
                <a:lnTo>
                  <a:pt x="2795379" y="239878"/>
                </a:lnTo>
                <a:lnTo>
                  <a:pt x="2805381" y="246602"/>
                </a:lnTo>
                <a:cubicBezTo>
                  <a:pt x="2810511" y="246626"/>
                  <a:pt x="2813766" y="247045"/>
                  <a:pt x="2815845" y="247782"/>
                </a:cubicBezTo>
                <a:cubicBezTo>
                  <a:pt x="2815896" y="247881"/>
                  <a:pt x="2815949" y="247980"/>
                  <a:pt x="2816000" y="248079"/>
                </a:cubicBezTo>
                <a:lnTo>
                  <a:pt x="2830764" y="251040"/>
                </a:lnTo>
                <a:cubicBezTo>
                  <a:pt x="2847879" y="251404"/>
                  <a:pt x="2882218" y="277370"/>
                  <a:pt x="2898472" y="276678"/>
                </a:cubicBezTo>
                <a:cubicBezTo>
                  <a:pt x="2905647" y="293133"/>
                  <a:pt x="2902453" y="265766"/>
                  <a:pt x="2929804" y="280704"/>
                </a:cubicBezTo>
                <a:cubicBezTo>
                  <a:pt x="2941996" y="282696"/>
                  <a:pt x="2947122" y="284716"/>
                  <a:pt x="2957338" y="286247"/>
                </a:cubicBezTo>
                <a:cubicBezTo>
                  <a:pt x="2957479" y="286667"/>
                  <a:pt x="2990960" y="289467"/>
                  <a:pt x="2991101" y="289887"/>
                </a:cubicBezTo>
                <a:lnTo>
                  <a:pt x="3015504" y="293980"/>
                </a:lnTo>
                <a:lnTo>
                  <a:pt x="3021078" y="296051"/>
                </a:lnTo>
                <a:lnTo>
                  <a:pt x="3053567" y="292851"/>
                </a:lnTo>
                <a:lnTo>
                  <a:pt x="3069787" y="292672"/>
                </a:lnTo>
                <a:lnTo>
                  <a:pt x="3075539" y="289579"/>
                </a:lnTo>
                <a:cubicBezTo>
                  <a:pt x="3081105" y="287930"/>
                  <a:pt x="3088240" y="287741"/>
                  <a:pt x="3098888" y="290860"/>
                </a:cubicBezTo>
                <a:lnTo>
                  <a:pt x="3101129" y="292153"/>
                </a:lnTo>
                <a:lnTo>
                  <a:pt x="3133932" y="286561"/>
                </a:lnTo>
                <a:cubicBezTo>
                  <a:pt x="3140944" y="284784"/>
                  <a:pt x="3168952" y="294171"/>
                  <a:pt x="3174858" y="290616"/>
                </a:cubicBezTo>
                <a:cubicBezTo>
                  <a:pt x="3230764" y="295457"/>
                  <a:pt x="3264969" y="278925"/>
                  <a:pt x="3333227" y="290351"/>
                </a:cubicBezTo>
                <a:cubicBezTo>
                  <a:pt x="3378919" y="294938"/>
                  <a:pt x="3404596" y="294841"/>
                  <a:pt x="3434083" y="298450"/>
                </a:cubicBezTo>
                <a:cubicBezTo>
                  <a:pt x="3463570" y="302059"/>
                  <a:pt x="3491152" y="308462"/>
                  <a:pt x="3510149" y="312007"/>
                </a:cubicBezTo>
                <a:cubicBezTo>
                  <a:pt x="3529146" y="315552"/>
                  <a:pt x="3524019" y="317217"/>
                  <a:pt x="3548064" y="319723"/>
                </a:cubicBezTo>
                <a:cubicBezTo>
                  <a:pt x="3572109" y="322229"/>
                  <a:pt x="3631075" y="320322"/>
                  <a:pt x="3654421" y="327043"/>
                </a:cubicBezTo>
                <a:cubicBezTo>
                  <a:pt x="3679638" y="326359"/>
                  <a:pt x="3682937" y="337391"/>
                  <a:pt x="3696714" y="336075"/>
                </a:cubicBezTo>
                <a:cubicBezTo>
                  <a:pt x="3767949" y="352546"/>
                  <a:pt x="3827292" y="349618"/>
                  <a:pt x="3913983" y="346950"/>
                </a:cubicBezTo>
                <a:cubicBezTo>
                  <a:pt x="3971130" y="351831"/>
                  <a:pt x="3970098" y="354607"/>
                  <a:pt x="3995145" y="357420"/>
                </a:cubicBezTo>
                <a:cubicBezTo>
                  <a:pt x="4002790" y="360247"/>
                  <a:pt x="4006581" y="350414"/>
                  <a:pt x="4013468" y="354306"/>
                </a:cubicBezTo>
                <a:lnTo>
                  <a:pt x="4048834" y="359505"/>
                </a:lnTo>
                <a:lnTo>
                  <a:pt x="4074799" y="369645"/>
                </a:lnTo>
                <a:lnTo>
                  <a:pt x="4079551" y="370898"/>
                </a:lnTo>
                <a:lnTo>
                  <a:pt x="4079551" y="5121742"/>
                </a:lnTo>
                <a:lnTo>
                  <a:pt x="4068742" y="5113500"/>
                </a:lnTo>
                <a:cubicBezTo>
                  <a:pt x="4063338" y="5107661"/>
                  <a:pt x="4059868" y="5101409"/>
                  <a:pt x="4058894" y="5094665"/>
                </a:cubicBezTo>
                <a:cubicBezTo>
                  <a:pt x="3987852" y="5077156"/>
                  <a:pt x="4047488" y="5077984"/>
                  <a:pt x="3952029" y="5063154"/>
                </a:cubicBezTo>
                <a:cubicBezTo>
                  <a:pt x="3867363" y="5050598"/>
                  <a:pt x="3615061" y="5028910"/>
                  <a:pt x="3557637" y="5010001"/>
                </a:cubicBezTo>
                <a:cubicBezTo>
                  <a:pt x="3479990" y="5000422"/>
                  <a:pt x="3519950" y="4999882"/>
                  <a:pt x="3486145" y="5005680"/>
                </a:cubicBezTo>
                <a:cubicBezTo>
                  <a:pt x="3429218" y="5014226"/>
                  <a:pt x="3425986" y="4996913"/>
                  <a:pt x="3388517" y="4998135"/>
                </a:cubicBezTo>
                <a:cubicBezTo>
                  <a:pt x="3332792" y="4985135"/>
                  <a:pt x="3225211" y="4978839"/>
                  <a:pt x="3151800" y="4964999"/>
                </a:cubicBezTo>
                <a:cubicBezTo>
                  <a:pt x="3089955" y="4955605"/>
                  <a:pt x="3078013" y="4941781"/>
                  <a:pt x="3017820" y="4936923"/>
                </a:cubicBezTo>
                <a:cubicBezTo>
                  <a:pt x="2983861" y="4928606"/>
                  <a:pt x="2965335" y="4947639"/>
                  <a:pt x="2948051" y="4915098"/>
                </a:cubicBezTo>
                <a:cubicBezTo>
                  <a:pt x="2926332" y="4902193"/>
                  <a:pt x="2886343" y="4901643"/>
                  <a:pt x="2850186" y="4894812"/>
                </a:cubicBezTo>
                <a:cubicBezTo>
                  <a:pt x="2832001" y="4893294"/>
                  <a:pt x="2812810" y="4898744"/>
                  <a:pt x="2773357" y="4888477"/>
                </a:cubicBezTo>
                <a:cubicBezTo>
                  <a:pt x="2743350" y="4880689"/>
                  <a:pt x="2708497" y="4865066"/>
                  <a:pt x="2705025" y="4886289"/>
                </a:cubicBezTo>
                <a:cubicBezTo>
                  <a:pt x="2674575" y="4858628"/>
                  <a:pt x="2685763" y="4877642"/>
                  <a:pt x="2646233" y="4877189"/>
                </a:cubicBezTo>
                <a:cubicBezTo>
                  <a:pt x="2543240" y="4848149"/>
                  <a:pt x="2501889" y="4866909"/>
                  <a:pt x="2424169" y="4851885"/>
                </a:cubicBezTo>
                <a:cubicBezTo>
                  <a:pt x="2404486" y="4833480"/>
                  <a:pt x="2400682" y="4878338"/>
                  <a:pt x="2350685" y="4835310"/>
                </a:cubicBezTo>
                <a:cubicBezTo>
                  <a:pt x="2346969" y="4837458"/>
                  <a:pt x="2324430" y="4815003"/>
                  <a:pt x="2309189" y="4809282"/>
                </a:cubicBezTo>
                <a:cubicBezTo>
                  <a:pt x="2293948" y="4803561"/>
                  <a:pt x="2272811" y="4801970"/>
                  <a:pt x="2259235" y="4800986"/>
                </a:cubicBezTo>
                <a:cubicBezTo>
                  <a:pt x="2245658" y="4800001"/>
                  <a:pt x="2243609" y="4803372"/>
                  <a:pt x="2227729" y="4803372"/>
                </a:cubicBezTo>
                <a:cubicBezTo>
                  <a:pt x="2211848" y="4803372"/>
                  <a:pt x="2190174" y="4790407"/>
                  <a:pt x="2160878" y="4813279"/>
                </a:cubicBezTo>
                <a:cubicBezTo>
                  <a:pt x="2146951" y="4811561"/>
                  <a:pt x="2155252" y="4798893"/>
                  <a:pt x="2144167" y="4793069"/>
                </a:cubicBezTo>
                <a:cubicBezTo>
                  <a:pt x="2138625" y="4790157"/>
                  <a:pt x="2130209" y="4787368"/>
                  <a:pt x="2121162" y="4784859"/>
                </a:cubicBezTo>
                <a:lnTo>
                  <a:pt x="2094401" y="4778344"/>
                </a:lnTo>
                <a:lnTo>
                  <a:pt x="2094882" y="4776919"/>
                </a:lnTo>
                <a:cubicBezTo>
                  <a:pt x="2092677" y="4775558"/>
                  <a:pt x="2089097" y="4774323"/>
                  <a:pt x="2087794" y="4774223"/>
                </a:cubicBezTo>
                <a:cubicBezTo>
                  <a:pt x="2086491" y="4774123"/>
                  <a:pt x="2087466" y="4775159"/>
                  <a:pt x="2094371" y="4778337"/>
                </a:cubicBezTo>
                <a:lnTo>
                  <a:pt x="2094401" y="4778344"/>
                </a:lnTo>
                <a:lnTo>
                  <a:pt x="2093715" y="4780377"/>
                </a:lnTo>
                <a:cubicBezTo>
                  <a:pt x="2089515" y="4780985"/>
                  <a:pt x="2080286" y="4780711"/>
                  <a:pt x="2062375" y="4778549"/>
                </a:cubicBezTo>
                <a:cubicBezTo>
                  <a:pt x="2042674" y="4771181"/>
                  <a:pt x="2014477" y="4774492"/>
                  <a:pt x="1994248" y="4768862"/>
                </a:cubicBezTo>
                <a:cubicBezTo>
                  <a:pt x="1974019" y="4763231"/>
                  <a:pt x="1952871" y="4755713"/>
                  <a:pt x="1937256" y="4751678"/>
                </a:cubicBezTo>
                <a:cubicBezTo>
                  <a:pt x="1907785" y="4744300"/>
                  <a:pt x="1899543" y="4740617"/>
                  <a:pt x="1881810" y="4737737"/>
                </a:cubicBezTo>
                <a:cubicBezTo>
                  <a:pt x="1864077" y="4734858"/>
                  <a:pt x="1845240" y="4734501"/>
                  <a:pt x="1830859" y="4734403"/>
                </a:cubicBezTo>
                <a:cubicBezTo>
                  <a:pt x="1816479" y="4734305"/>
                  <a:pt x="1813540" y="4739700"/>
                  <a:pt x="1795527" y="4737148"/>
                </a:cubicBezTo>
                <a:cubicBezTo>
                  <a:pt x="1766274" y="4729435"/>
                  <a:pt x="1769196" y="4730400"/>
                  <a:pt x="1733366" y="4726150"/>
                </a:cubicBezTo>
                <a:lnTo>
                  <a:pt x="1642377" y="4726617"/>
                </a:lnTo>
                <a:lnTo>
                  <a:pt x="1611957" y="4723904"/>
                </a:lnTo>
                <a:cubicBezTo>
                  <a:pt x="1601202" y="4725929"/>
                  <a:pt x="1590447" y="4714121"/>
                  <a:pt x="1579694" y="4716145"/>
                </a:cubicBezTo>
                <a:lnTo>
                  <a:pt x="1529000" y="4712292"/>
                </a:lnTo>
                <a:cubicBezTo>
                  <a:pt x="1506629" y="4692374"/>
                  <a:pt x="1502551" y="4712551"/>
                  <a:pt x="1486695" y="4707303"/>
                </a:cubicBezTo>
                <a:cubicBezTo>
                  <a:pt x="1459462" y="4696523"/>
                  <a:pt x="1453852" y="4697563"/>
                  <a:pt x="1426366" y="4687718"/>
                </a:cubicBezTo>
                <a:cubicBezTo>
                  <a:pt x="1412560" y="4689453"/>
                  <a:pt x="1397512" y="4684365"/>
                  <a:pt x="1384037" y="4687843"/>
                </a:cubicBezTo>
                <a:lnTo>
                  <a:pt x="1346996" y="4686184"/>
                </a:lnTo>
                <a:lnTo>
                  <a:pt x="1308817" y="4690023"/>
                </a:lnTo>
                <a:lnTo>
                  <a:pt x="1268850" y="4701204"/>
                </a:lnTo>
                <a:cubicBezTo>
                  <a:pt x="1253323" y="4701949"/>
                  <a:pt x="1236826" y="4700974"/>
                  <a:pt x="1218909" y="4697243"/>
                </a:cubicBezTo>
                <a:cubicBezTo>
                  <a:pt x="1204883" y="4695263"/>
                  <a:pt x="1183521" y="4694006"/>
                  <a:pt x="1167081" y="4681108"/>
                </a:cubicBezTo>
                <a:cubicBezTo>
                  <a:pt x="1150641" y="4668210"/>
                  <a:pt x="1027982" y="4656956"/>
                  <a:pt x="1028065" y="4656732"/>
                </a:cubicBezTo>
                <a:cubicBezTo>
                  <a:pt x="997413" y="4653433"/>
                  <a:pt x="998916" y="4666066"/>
                  <a:pt x="983167" y="4667463"/>
                </a:cubicBezTo>
                <a:cubicBezTo>
                  <a:pt x="967418" y="4668859"/>
                  <a:pt x="959283" y="4663456"/>
                  <a:pt x="933575" y="4665113"/>
                </a:cubicBezTo>
                <a:cubicBezTo>
                  <a:pt x="907867" y="4666771"/>
                  <a:pt x="856664" y="4676890"/>
                  <a:pt x="828922" y="4677409"/>
                </a:cubicBezTo>
                <a:cubicBezTo>
                  <a:pt x="808598" y="4677652"/>
                  <a:pt x="807933" y="4665718"/>
                  <a:pt x="785859" y="4661311"/>
                </a:cubicBezTo>
                <a:cubicBezTo>
                  <a:pt x="764346" y="4676275"/>
                  <a:pt x="708123" y="4640980"/>
                  <a:pt x="709519" y="4662282"/>
                </a:cubicBezTo>
                <a:cubicBezTo>
                  <a:pt x="657776" y="4649495"/>
                  <a:pt x="666334" y="4651568"/>
                  <a:pt x="642835" y="4656529"/>
                </a:cubicBezTo>
                <a:lnTo>
                  <a:pt x="617041" y="4662947"/>
                </a:lnTo>
                <a:lnTo>
                  <a:pt x="530174" y="4659157"/>
                </a:lnTo>
                <a:lnTo>
                  <a:pt x="522967" y="4664296"/>
                </a:lnTo>
                <a:lnTo>
                  <a:pt x="505439" y="4665425"/>
                </a:lnTo>
                <a:lnTo>
                  <a:pt x="498947" y="4666124"/>
                </a:lnTo>
                <a:lnTo>
                  <a:pt x="494921" y="4663656"/>
                </a:lnTo>
                <a:cubicBezTo>
                  <a:pt x="492531" y="4662547"/>
                  <a:pt x="490756" y="4662473"/>
                  <a:pt x="489479" y="4664277"/>
                </a:cubicBezTo>
                <a:cubicBezTo>
                  <a:pt x="489277" y="4665254"/>
                  <a:pt x="489077" y="4666231"/>
                  <a:pt x="488876" y="4667208"/>
                </a:cubicBezTo>
                <a:lnTo>
                  <a:pt x="454603" y="4670897"/>
                </a:lnTo>
                <a:lnTo>
                  <a:pt x="208211" y="4676399"/>
                </a:lnTo>
                <a:cubicBezTo>
                  <a:pt x="153499" y="4693629"/>
                  <a:pt x="92158" y="4691047"/>
                  <a:pt x="29399" y="4685637"/>
                </a:cubicBezTo>
                <a:lnTo>
                  <a:pt x="0" y="4683114"/>
                </a:lnTo>
                <a:close/>
              </a:path>
            </a:pathLst>
          </a:custGeom>
        </p:spPr>
      </p:pic>
      <p:pic>
        <p:nvPicPr>
          <p:cNvPr id="11" name="図 10">
            <a:extLst>
              <a:ext uri="{FF2B5EF4-FFF2-40B4-BE49-F238E27FC236}">
                <a16:creationId xmlns:a16="http://schemas.microsoft.com/office/drawing/2014/main" id="{965F1755-669E-D761-0A07-102D3F0C2EEA}"/>
              </a:ext>
            </a:extLst>
          </p:cNvPr>
          <p:cNvPicPr>
            <a:picLocks noChangeAspect="1"/>
          </p:cNvPicPr>
          <p:nvPr/>
        </p:nvPicPr>
        <p:blipFill>
          <a:blip r:embed="rId3">
            <a:extLst>
              <a:ext uri="{28A0092B-C50C-407E-A947-70E740481C1C}">
                <a14:useLocalDpi xmlns:a14="http://schemas.microsoft.com/office/drawing/2010/main" val="0"/>
              </a:ext>
            </a:extLst>
          </a:blip>
          <a:srcRect l="7688" r="43977" b="-1"/>
          <a:stretch/>
        </p:blipFill>
        <p:spPr>
          <a:xfrm>
            <a:off x="20" y="10"/>
            <a:ext cx="4044282" cy="4706602"/>
          </a:xfrm>
          <a:custGeom>
            <a:avLst/>
            <a:gdLst/>
            <a:ahLst/>
            <a:cxnLst/>
            <a:rect l="l" t="t" r="r" b="b"/>
            <a:pathLst>
              <a:path w="4044302" h="4706612">
                <a:moveTo>
                  <a:pt x="0" y="0"/>
                </a:moveTo>
                <a:lnTo>
                  <a:pt x="4044302" y="0"/>
                </a:lnTo>
                <a:lnTo>
                  <a:pt x="4044302" y="4683603"/>
                </a:lnTo>
                <a:lnTo>
                  <a:pt x="3973451" y="4677522"/>
                </a:lnTo>
                <a:cubicBezTo>
                  <a:pt x="3942015" y="4675526"/>
                  <a:pt x="3910877" y="4674945"/>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sp>
        <p:nvSpPr>
          <p:cNvPr id="20" name="Freeform: Shape 19">
            <a:extLst>
              <a:ext uri="{FF2B5EF4-FFF2-40B4-BE49-F238E27FC236}">
                <a16:creationId xmlns:a16="http://schemas.microsoft.com/office/drawing/2014/main" id="{696B4F8D-F261-41C2-B0A1-B0899F66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A3C7563A-4B20-4E0B-8548-374928B55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図 6">
            <a:extLst>
              <a:ext uri="{FF2B5EF4-FFF2-40B4-BE49-F238E27FC236}">
                <a16:creationId xmlns:a16="http://schemas.microsoft.com/office/drawing/2014/main" id="{F1CC006E-FBC4-9877-75DE-313BC26601F5}"/>
              </a:ext>
            </a:extLst>
          </p:cNvPr>
          <p:cNvPicPr>
            <a:picLocks noChangeAspect="1"/>
          </p:cNvPicPr>
          <p:nvPr/>
        </p:nvPicPr>
        <p:blipFill>
          <a:blip r:embed="rId4">
            <a:extLst>
              <a:ext uri="{28A0092B-C50C-407E-A947-70E740481C1C}">
                <a14:useLocalDpi xmlns:a14="http://schemas.microsoft.com/office/drawing/2010/main" val="0"/>
              </a:ext>
            </a:extLst>
          </a:blip>
          <a:srcRect l="16318" r="38731" b="-1"/>
          <a:stretch/>
        </p:blipFill>
        <p:spPr>
          <a:xfrm>
            <a:off x="8118152" y="370899"/>
            <a:ext cx="4073848" cy="5097855"/>
          </a:xfrm>
          <a:custGeom>
            <a:avLst/>
            <a:gdLst/>
            <a:ahLst/>
            <a:cxnLst/>
            <a:rect l="l" t="t" r="r" b="b"/>
            <a:pathLst>
              <a:path w="4073848" h="5097855">
                <a:moveTo>
                  <a:pt x="0" y="0"/>
                </a:moveTo>
                <a:lnTo>
                  <a:pt x="19820" y="5180"/>
                </a:lnTo>
                <a:lnTo>
                  <a:pt x="49402" y="7911"/>
                </a:lnTo>
                <a:cubicBezTo>
                  <a:pt x="58464" y="10327"/>
                  <a:pt x="59058" y="18121"/>
                  <a:pt x="71002" y="17994"/>
                </a:cubicBezTo>
                <a:cubicBezTo>
                  <a:pt x="107266" y="23166"/>
                  <a:pt x="172585" y="27649"/>
                  <a:pt x="221893" y="33346"/>
                </a:cubicBezTo>
                <a:cubicBezTo>
                  <a:pt x="246320" y="29951"/>
                  <a:pt x="281352" y="36453"/>
                  <a:pt x="291482" y="46142"/>
                </a:cubicBezTo>
                <a:cubicBezTo>
                  <a:pt x="303579" y="48837"/>
                  <a:pt x="332739" y="48886"/>
                  <a:pt x="344505" y="46978"/>
                </a:cubicBezTo>
                <a:cubicBezTo>
                  <a:pt x="354949" y="47257"/>
                  <a:pt x="356843" y="50945"/>
                  <a:pt x="370719" y="52379"/>
                </a:cubicBezTo>
                <a:cubicBezTo>
                  <a:pt x="385865" y="55758"/>
                  <a:pt x="418717" y="71770"/>
                  <a:pt x="432980" y="76777"/>
                </a:cubicBezTo>
                <a:cubicBezTo>
                  <a:pt x="447242" y="81784"/>
                  <a:pt x="432737" y="76599"/>
                  <a:pt x="456293" y="82419"/>
                </a:cubicBezTo>
                <a:cubicBezTo>
                  <a:pt x="464698" y="84403"/>
                  <a:pt x="462938" y="92138"/>
                  <a:pt x="481008" y="95827"/>
                </a:cubicBezTo>
                <a:cubicBezTo>
                  <a:pt x="499078" y="99517"/>
                  <a:pt x="539553" y="103782"/>
                  <a:pt x="564714" y="104556"/>
                </a:cubicBezTo>
                <a:cubicBezTo>
                  <a:pt x="592824" y="92037"/>
                  <a:pt x="582974" y="109081"/>
                  <a:pt x="634376" y="93326"/>
                </a:cubicBezTo>
                <a:cubicBezTo>
                  <a:pt x="635698" y="95341"/>
                  <a:pt x="656703" y="94474"/>
                  <a:pt x="678233" y="95822"/>
                </a:cubicBezTo>
                <a:cubicBezTo>
                  <a:pt x="699762" y="97170"/>
                  <a:pt x="745607" y="108465"/>
                  <a:pt x="763555" y="101412"/>
                </a:cubicBezTo>
                <a:lnTo>
                  <a:pt x="921892" y="100673"/>
                </a:lnTo>
                <a:lnTo>
                  <a:pt x="1012783" y="112509"/>
                </a:lnTo>
                <a:cubicBezTo>
                  <a:pt x="1044389" y="114404"/>
                  <a:pt x="1049697" y="123044"/>
                  <a:pt x="1070000" y="119654"/>
                </a:cubicBezTo>
                <a:cubicBezTo>
                  <a:pt x="1104224" y="121839"/>
                  <a:pt x="1082556" y="137881"/>
                  <a:pt x="1122043" y="124964"/>
                </a:cubicBezTo>
                <a:cubicBezTo>
                  <a:pt x="1111251" y="138700"/>
                  <a:pt x="1140599" y="121238"/>
                  <a:pt x="1160906" y="132297"/>
                </a:cubicBezTo>
                <a:cubicBezTo>
                  <a:pt x="1189386" y="124143"/>
                  <a:pt x="1218667" y="134414"/>
                  <a:pt x="1235955" y="135610"/>
                </a:cubicBezTo>
                <a:cubicBezTo>
                  <a:pt x="1253243" y="136806"/>
                  <a:pt x="1239866" y="140567"/>
                  <a:pt x="1264634" y="139474"/>
                </a:cubicBezTo>
                <a:lnTo>
                  <a:pt x="1299612" y="145010"/>
                </a:lnTo>
                <a:cubicBezTo>
                  <a:pt x="1297785" y="140439"/>
                  <a:pt x="1302846" y="141786"/>
                  <a:pt x="1316723" y="142501"/>
                </a:cubicBezTo>
                <a:lnTo>
                  <a:pt x="1353994" y="138427"/>
                </a:lnTo>
                <a:lnTo>
                  <a:pt x="1379571" y="142536"/>
                </a:lnTo>
                <a:cubicBezTo>
                  <a:pt x="1382999" y="142397"/>
                  <a:pt x="1407380" y="137923"/>
                  <a:pt x="1406891" y="134412"/>
                </a:cubicBezTo>
                <a:cubicBezTo>
                  <a:pt x="1433565" y="149140"/>
                  <a:pt x="1436234" y="139888"/>
                  <a:pt x="1463587" y="136134"/>
                </a:cubicBezTo>
                <a:cubicBezTo>
                  <a:pt x="1487038" y="137517"/>
                  <a:pt x="1466824" y="137982"/>
                  <a:pt x="1523495" y="139722"/>
                </a:cubicBezTo>
                <a:cubicBezTo>
                  <a:pt x="1545556" y="155891"/>
                  <a:pt x="1529698" y="128003"/>
                  <a:pt x="1573001" y="150645"/>
                </a:cubicBezTo>
                <a:cubicBezTo>
                  <a:pt x="1575121" y="148880"/>
                  <a:pt x="1601855" y="150499"/>
                  <a:pt x="1615848" y="152274"/>
                </a:cubicBezTo>
                <a:cubicBezTo>
                  <a:pt x="1629840" y="154049"/>
                  <a:pt x="1642482" y="151886"/>
                  <a:pt x="1656958" y="161298"/>
                </a:cubicBezTo>
                <a:cubicBezTo>
                  <a:pt x="1667535" y="164193"/>
                  <a:pt x="1648634" y="159956"/>
                  <a:pt x="1681709" y="164883"/>
                </a:cubicBezTo>
                <a:cubicBezTo>
                  <a:pt x="1714785" y="169810"/>
                  <a:pt x="1822594" y="186492"/>
                  <a:pt x="1855413" y="190858"/>
                </a:cubicBezTo>
                <a:cubicBezTo>
                  <a:pt x="1888232" y="195224"/>
                  <a:pt x="1865150" y="197788"/>
                  <a:pt x="1878624" y="198221"/>
                </a:cubicBezTo>
                <a:cubicBezTo>
                  <a:pt x="1892098" y="198654"/>
                  <a:pt x="1921110" y="191588"/>
                  <a:pt x="1936257" y="193458"/>
                </a:cubicBezTo>
                <a:cubicBezTo>
                  <a:pt x="1955273" y="195364"/>
                  <a:pt x="1958093" y="202665"/>
                  <a:pt x="1969506" y="202296"/>
                </a:cubicBezTo>
                <a:cubicBezTo>
                  <a:pt x="1980059" y="192079"/>
                  <a:pt x="1991264" y="192192"/>
                  <a:pt x="2009543" y="198388"/>
                </a:cubicBezTo>
                <a:cubicBezTo>
                  <a:pt x="2043643" y="201172"/>
                  <a:pt x="2043670" y="190662"/>
                  <a:pt x="2076599" y="192177"/>
                </a:cubicBezTo>
                <a:cubicBezTo>
                  <a:pt x="2091049" y="191598"/>
                  <a:pt x="2098780" y="194892"/>
                  <a:pt x="2122888" y="191618"/>
                </a:cubicBezTo>
                <a:cubicBezTo>
                  <a:pt x="2140054" y="192316"/>
                  <a:pt x="2174542" y="194072"/>
                  <a:pt x="2197782" y="183790"/>
                </a:cubicBezTo>
                <a:cubicBezTo>
                  <a:pt x="2222989" y="182481"/>
                  <a:pt x="2204683" y="182017"/>
                  <a:pt x="2232194" y="184607"/>
                </a:cubicBezTo>
                <a:cubicBezTo>
                  <a:pt x="2265802" y="185125"/>
                  <a:pt x="2279792" y="178894"/>
                  <a:pt x="2299212" y="180376"/>
                </a:cubicBezTo>
                <a:cubicBezTo>
                  <a:pt x="2311858" y="176121"/>
                  <a:pt x="2297536" y="181192"/>
                  <a:pt x="2346142" y="175851"/>
                </a:cubicBezTo>
                <a:cubicBezTo>
                  <a:pt x="2365406" y="185310"/>
                  <a:pt x="2381884" y="172374"/>
                  <a:pt x="2398368" y="174412"/>
                </a:cubicBezTo>
                <a:cubicBezTo>
                  <a:pt x="2424509" y="173378"/>
                  <a:pt x="2488760" y="173491"/>
                  <a:pt x="2512594" y="172027"/>
                </a:cubicBezTo>
                <a:cubicBezTo>
                  <a:pt x="2536428" y="170563"/>
                  <a:pt x="2511059" y="168382"/>
                  <a:pt x="2541375" y="165630"/>
                </a:cubicBezTo>
                <a:cubicBezTo>
                  <a:pt x="2597211" y="177879"/>
                  <a:pt x="2628371" y="155834"/>
                  <a:pt x="2684883" y="153136"/>
                </a:cubicBezTo>
                <a:cubicBezTo>
                  <a:pt x="2719188" y="136064"/>
                  <a:pt x="2743499" y="153798"/>
                  <a:pt x="2781009" y="140733"/>
                </a:cubicBezTo>
                <a:cubicBezTo>
                  <a:pt x="2806393" y="136738"/>
                  <a:pt x="2810080" y="140555"/>
                  <a:pt x="2824377" y="138690"/>
                </a:cubicBezTo>
                <a:cubicBezTo>
                  <a:pt x="2838674" y="136825"/>
                  <a:pt x="2854799" y="132329"/>
                  <a:pt x="2866792" y="129542"/>
                </a:cubicBezTo>
                <a:cubicBezTo>
                  <a:pt x="2873210" y="133180"/>
                  <a:pt x="2923100" y="126770"/>
                  <a:pt x="2921948" y="121966"/>
                </a:cubicBezTo>
                <a:cubicBezTo>
                  <a:pt x="2929361" y="123612"/>
                  <a:pt x="2949852" y="129984"/>
                  <a:pt x="2952165" y="122378"/>
                </a:cubicBezTo>
                <a:cubicBezTo>
                  <a:pt x="2990011" y="122297"/>
                  <a:pt x="3011272" y="121230"/>
                  <a:pt x="3044378" y="131368"/>
                </a:cubicBezTo>
                <a:cubicBezTo>
                  <a:pt x="3067906" y="135145"/>
                  <a:pt x="3051474" y="133118"/>
                  <a:pt x="3066117" y="135515"/>
                </a:cubicBezTo>
                <a:cubicBezTo>
                  <a:pt x="3080761" y="137912"/>
                  <a:pt x="3105156" y="133618"/>
                  <a:pt x="3129038" y="133048"/>
                </a:cubicBezTo>
                <a:cubicBezTo>
                  <a:pt x="3153252" y="133180"/>
                  <a:pt x="3181464" y="137262"/>
                  <a:pt x="3199396" y="138690"/>
                </a:cubicBezTo>
                <a:cubicBezTo>
                  <a:pt x="3217327" y="140118"/>
                  <a:pt x="3221605" y="139775"/>
                  <a:pt x="3236626" y="141617"/>
                </a:cubicBezTo>
                <a:cubicBezTo>
                  <a:pt x="3261693" y="138167"/>
                  <a:pt x="3282756" y="139985"/>
                  <a:pt x="3301529" y="147360"/>
                </a:cubicBezTo>
                <a:cubicBezTo>
                  <a:pt x="3316136" y="149253"/>
                  <a:pt x="3308650" y="153562"/>
                  <a:pt x="3319466" y="155359"/>
                </a:cubicBezTo>
                <a:cubicBezTo>
                  <a:pt x="3330283" y="157156"/>
                  <a:pt x="3337180" y="149032"/>
                  <a:pt x="3366431" y="150998"/>
                </a:cubicBezTo>
                <a:cubicBezTo>
                  <a:pt x="3376837" y="151395"/>
                  <a:pt x="3376489" y="159016"/>
                  <a:pt x="3398712" y="160121"/>
                </a:cubicBezTo>
                <a:cubicBezTo>
                  <a:pt x="3420936" y="161226"/>
                  <a:pt x="3510291" y="165983"/>
                  <a:pt x="3542998" y="167155"/>
                </a:cubicBezTo>
                <a:cubicBezTo>
                  <a:pt x="3575704" y="168327"/>
                  <a:pt x="3562463" y="165109"/>
                  <a:pt x="3578141" y="164774"/>
                </a:cubicBezTo>
                <a:cubicBezTo>
                  <a:pt x="3593820" y="164439"/>
                  <a:pt x="3612368" y="156036"/>
                  <a:pt x="3637070" y="165143"/>
                </a:cubicBezTo>
                <a:cubicBezTo>
                  <a:pt x="3655547" y="160298"/>
                  <a:pt x="3656022" y="171417"/>
                  <a:pt x="3676510" y="174285"/>
                </a:cubicBezTo>
                <a:cubicBezTo>
                  <a:pt x="3687814" y="178343"/>
                  <a:pt x="3701962" y="177166"/>
                  <a:pt x="3711295" y="179965"/>
                </a:cubicBezTo>
                <a:cubicBezTo>
                  <a:pt x="3720627" y="182764"/>
                  <a:pt x="3728005" y="183268"/>
                  <a:pt x="3734909" y="186315"/>
                </a:cubicBezTo>
                <a:cubicBezTo>
                  <a:pt x="3741813" y="189362"/>
                  <a:pt x="3743912" y="195469"/>
                  <a:pt x="3752716" y="198247"/>
                </a:cubicBezTo>
                <a:cubicBezTo>
                  <a:pt x="3761521" y="201025"/>
                  <a:pt x="3775291" y="205915"/>
                  <a:pt x="3785338" y="207746"/>
                </a:cubicBezTo>
                <a:cubicBezTo>
                  <a:pt x="3795386" y="209577"/>
                  <a:pt x="3793861" y="206743"/>
                  <a:pt x="3813002" y="209235"/>
                </a:cubicBezTo>
                <a:cubicBezTo>
                  <a:pt x="3844203" y="214556"/>
                  <a:pt x="3872302" y="218411"/>
                  <a:pt x="3907394" y="217935"/>
                </a:cubicBezTo>
                <a:cubicBezTo>
                  <a:pt x="3913972" y="227642"/>
                  <a:pt x="3924446" y="223236"/>
                  <a:pt x="3938455" y="218099"/>
                </a:cubicBezTo>
                <a:cubicBezTo>
                  <a:pt x="3964643" y="225179"/>
                  <a:pt x="4008872" y="230664"/>
                  <a:pt x="4053670" y="246493"/>
                </a:cubicBezTo>
                <a:cubicBezTo>
                  <a:pt x="4060026" y="249727"/>
                  <a:pt x="4064731" y="252068"/>
                  <a:pt x="4068686" y="253851"/>
                </a:cubicBezTo>
                <a:lnTo>
                  <a:pt x="4073848" y="255820"/>
                </a:lnTo>
                <a:lnTo>
                  <a:pt x="4073848" y="5096562"/>
                </a:lnTo>
                <a:lnTo>
                  <a:pt x="4062380" y="5097855"/>
                </a:lnTo>
                <a:cubicBezTo>
                  <a:pt x="4057192" y="5097055"/>
                  <a:pt x="4053199" y="5094472"/>
                  <a:pt x="4049820" y="5089388"/>
                </a:cubicBezTo>
                <a:cubicBezTo>
                  <a:pt x="4009878" y="5087267"/>
                  <a:pt x="3968705" y="5061632"/>
                  <a:pt x="3943125" y="5073727"/>
                </a:cubicBezTo>
                <a:cubicBezTo>
                  <a:pt x="3944749" y="5052314"/>
                  <a:pt x="3930432" y="5060350"/>
                  <a:pt x="3902578" y="5055197"/>
                </a:cubicBezTo>
                <a:cubicBezTo>
                  <a:pt x="3882656" y="5049199"/>
                  <a:pt x="3839627" y="5036588"/>
                  <a:pt x="3823591" y="5030823"/>
                </a:cubicBezTo>
                <a:cubicBezTo>
                  <a:pt x="3807556" y="5025058"/>
                  <a:pt x="3795270" y="5029266"/>
                  <a:pt x="3779178" y="5023718"/>
                </a:cubicBezTo>
                <a:cubicBezTo>
                  <a:pt x="3786402" y="5005404"/>
                  <a:pt x="3690441" y="5017899"/>
                  <a:pt x="3727041" y="5004453"/>
                </a:cubicBezTo>
                <a:cubicBezTo>
                  <a:pt x="3699629" y="4993542"/>
                  <a:pt x="3709708" y="4998999"/>
                  <a:pt x="3695215" y="5003935"/>
                </a:cubicBezTo>
                <a:cubicBezTo>
                  <a:pt x="3660744" y="4999180"/>
                  <a:pt x="3657695" y="4997754"/>
                  <a:pt x="3617918" y="5002257"/>
                </a:cubicBezTo>
                <a:cubicBezTo>
                  <a:pt x="3600258" y="5001551"/>
                  <a:pt x="3594004" y="4999083"/>
                  <a:pt x="3578292" y="4997633"/>
                </a:cubicBezTo>
                <a:cubicBezTo>
                  <a:pt x="3562580" y="4996183"/>
                  <a:pt x="3553912" y="4997238"/>
                  <a:pt x="3523647" y="4993560"/>
                </a:cubicBezTo>
                <a:cubicBezTo>
                  <a:pt x="3499709" y="4988949"/>
                  <a:pt x="3482330" y="4990238"/>
                  <a:pt x="3462999" y="4987582"/>
                </a:cubicBezTo>
                <a:cubicBezTo>
                  <a:pt x="3443667" y="4984927"/>
                  <a:pt x="3431887" y="4980755"/>
                  <a:pt x="3407661" y="4977626"/>
                </a:cubicBezTo>
                <a:cubicBezTo>
                  <a:pt x="3386862" y="4968882"/>
                  <a:pt x="3308417" y="4989840"/>
                  <a:pt x="3292705" y="4963636"/>
                </a:cubicBezTo>
                <a:cubicBezTo>
                  <a:pt x="3235824" y="4968918"/>
                  <a:pt x="3219730" y="4958334"/>
                  <a:pt x="3172975" y="4953691"/>
                </a:cubicBezTo>
                <a:cubicBezTo>
                  <a:pt x="3127763" y="4948837"/>
                  <a:pt x="3122071" y="4951787"/>
                  <a:pt x="3074842" y="4939189"/>
                </a:cubicBezTo>
                <a:cubicBezTo>
                  <a:pt x="3037951" y="4926629"/>
                  <a:pt x="3018156" y="4922664"/>
                  <a:pt x="2975114" y="4919945"/>
                </a:cubicBezTo>
                <a:cubicBezTo>
                  <a:pt x="2971916" y="4927359"/>
                  <a:pt x="2920569" y="4912496"/>
                  <a:pt x="2912264" y="4910306"/>
                </a:cubicBezTo>
                <a:cubicBezTo>
                  <a:pt x="2913215" y="4915182"/>
                  <a:pt x="2886096" y="4917324"/>
                  <a:pt x="2879068" y="4913219"/>
                </a:cubicBezTo>
                <a:cubicBezTo>
                  <a:pt x="2816888" y="4916083"/>
                  <a:pt x="2797908" y="4934735"/>
                  <a:pt x="2751306" y="4924939"/>
                </a:cubicBezTo>
                <a:cubicBezTo>
                  <a:pt x="2714930" y="4924870"/>
                  <a:pt x="2716667" y="4934409"/>
                  <a:pt x="2664406" y="4934300"/>
                </a:cubicBezTo>
                <a:cubicBezTo>
                  <a:pt x="2642420" y="4938458"/>
                  <a:pt x="2649006" y="4930226"/>
                  <a:pt x="2621651" y="4930533"/>
                </a:cubicBezTo>
                <a:cubicBezTo>
                  <a:pt x="2586738" y="4948131"/>
                  <a:pt x="2549613" y="4936664"/>
                  <a:pt x="2500282" y="4936142"/>
                </a:cubicBezTo>
                <a:cubicBezTo>
                  <a:pt x="2439944" y="4934837"/>
                  <a:pt x="2389504" y="4942093"/>
                  <a:pt x="2337000" y="4934320"/>
                </a:cubicBezTo>
                <a:cubicBezTo>
                  <a:pt x="2317698" y="4940567"/>
                  <a:pt x="2291907" y="4948971"/>
                  <a:pt x="2270703" y="4938111"/>
                </a:cubicBezTo>
                <a:cubicBezTo>
                  <a:pt x="2215033" y="4939841"/>
                  <a:pt x="2221532" y="4944790"/>
                  <a:pt x="2200316" y="4938470"/>
                </a:cubicBezTo>
                <a:cubicBezTo>
                  <a:pt x="2158078" y="4940893"/>
                  <a:pt x="2164891" y="4935351"/>
                  <a:pt x="2126710" y="4932347"/>
                </a:cubicBezTo>
                <a:cubicBezTo>
                  <a:pt x="2095620" y="4927728"/>
                  <a:pt x="2111086" y="4928153"/>
                  <a:pt x="2082324" y="4927593"/>
                </a:cubicBezTo>
                <a:cubicBezTo>
                  <a:pt x="2055130" y="4936130"/>
                  <a:pt x="2036508" y="4925578"/>
                  <a:pt x="2029206" y="4923365"/>
                </a:cubicBezTo>
                <a:cubicBezTo>
                  <a:pt x="2003508" y="4924806"/>
                  <a:pt x="1965456" y="4913048"/>
                  <a:pt x="1969765" y="4928228"/>
                </a:cubicBezTo>
                <a:cubicBezTo>
                  <a:pt x="1933670" y="4907655"/>
                  <a:pt x="1935015" y="4928539"/>
                  <a:pt x="1896446" y="4923240"/>
                </a:cubicBezTo>
                <a:cubicBezTo>
                  <a:pt x="1876120" y="4915707"/>
                  <a:pt x="1849790" y="4911657"/>
                  <a:pt x="1837029" y="4921066"/>
                </a:cubicBezTo>
                <a:cubicBezTo>
                  <a:pt x="1759478" y="4909120"/>
                  <a:pt x="1806390" y="4905512"/>
                  <a:pt x="1727326" y="4892968"/>
                </a:cubicBezTo>
                <a:cubicBezTo>
                  <a:pt x="1686312" y="4886651"/>
                  <a:pt x="1625466" y="4884219"/>
                  <a:pt x="1593578" y="4875201"/>
                </a:cubicBezTo>
                <a:cubicBezTo>
                  <a:pt x="1561690" y="4866183"/>
                  <a:pt x="1553872" y="4870257"/>
                  <a:pt x="1529199" y="4863739"/>
                </a:cubicBezTo>
                <a:cubicBezTo>
                  <a:pt x="1504527" y="4857222"/>
                  <a:pt x="1472957" y="4856729"/>
                  <a:pt x="1453102" y="4853389"/>
                </a:cubicBezTo>
                <a:cubicBezTo>
                  <a:pt x="1433246" y="4850048"/>
                  <a:pt x="1412604" y="4842097"/>
                  <a:pt x="1410062" y="4843700"/>
                </a:cubicBezTo>
                <a:cubicBezTo>
                  <a:pt x="1370061" y="4835203"/>
                  <a:pt x="1358114" y="4845698"/>
                  <a:pt x="1334230" y="4827940"/>
                </a:cubicBezTo>
                <a:cubicBezTo>
                  <a:pt x="1313790" y="4825698"/>
                  <a:pt x="1309169" y="4823751"/>
                  <a:pt x="1287424" y="4823328"/>
                </a:cubicBezTo>
                <a:cubicBezTo>
                  <a:pt x="1265680" y="4822905"/>
                  <a:pt x="1234048" y="4825438"/>
                  <a:pt x="1203760" y="4825401"/>
                </a:cubicBezTo>
                <a:cubicBezTo>
                  <a:pt x="1172376" y="4827120"/>
                  <a:pt x="1171591" y="4843575"/>
                  <a:pt x="1142353" y="4826911"/>
                </a:cubicBezTo>
                <a:cubicBezTo>
                  <a:pt x="1142648" y="4830450"/>
                  <a:pt x="1127453" y="4831600"/>
                  <a:pt x="1123543" y="4831484"/>
                </a:cubicBezTo>
                <a:lnTo>
                  <a:pt x="1092581" y="4833192"/>
                </a:lnTo>
                <a:lnTo>
                  <a:pt x="1089970" y="4827604"/>
                </a:lnTo>
                <a:cubicBezTo>
                  <a:pt x="1078405" y="4825299"/>
                  <a:pt x="1058546" y="4830811"/>
                  <a:pt x="1046990" y="4831800"/>
                </a:cubicBezTo>
                <a:lnTo>
                  <a:pt x="1020627" y="4833537"/>
                </a:lnTo>
                <a:lnTo>
                  <a:pt x="1010602" y="4832752"/>
                </a:lnTo>
                <a:lnTo>
                  <a:pt x="1006327" y="4832812"/>
                </a:lnTo>
                <a:lnTo>
                  <a:pt x="995285" y="4828639"/>
                </a:lnTo>
                <a:cubicBezTo>
                  <a:pt x="985016" y="4827594"/>
                  <a:pt x="977337" y="4820880"/>
                  <a:pt x="971197" y="4819859"/>
                </a:cubicBezTo>
                <a:cubicBezTo>
                  <a:pt x="965058" y="4818838"/>
                  <a:pt x="963247" y="4826590"/>
                  <a:pt x="958444" y="4822516"/>
                </a:cubicBezTo>
                <a:cubicBezTo>
                  <a:pt x="964528" y="4819545"/>
                  <a:pt x="954985" y="4817124"/>
                  <a:pt x="950776" y="4814966"/>
                </a:cubicBezTo>
                <a:lnTo>
                  <a:pt x="912589" y="4812307"/>
                </a:lnTo>
                <a:cubicBezTo>
                  <a:pt x="866435" y="4815189"/>
                  <a:pt x="882762" y="4802056"/>
                  <a:pt x="868646" y="4810372"/>
                </a:cubicBezTo>
                <a:cubicBezTo>
                  <a:pt x="833647" y="4816986"/>
                  <a:pt x="825964" y="4816964"/>
                  <a:pt x="813484" y="4815448"/>
                </a:cubicBezTo>
                <a:cubicBezTo>
                  <a:pt x="774068" y="4820782"/>
                  <a:pt x="767891" y="4822976"/>
                  <a:pt x="717218" y="4827378"/>
                </a:cubicBezTo>
                <a:cubicBezTo>
                  <a:pt x="688925" y="4839908"/>
                  <a:pt x="680839" y="4840723"/>
                  <a:pt x="659409" y="4845952"/>
                </a:cubicBezTo>
                <a:cubicBezTo>
                  <a:pt x="633011" y="4854112"/>
                  <a:pt x="639997" y="4860055"/>
                  <a:pt x="607917" y="4863927"/>
                </a:cubicBezTo>
                <a:cubicBezTo>
                  <a:pt x="591636" y="4868226"/>
                  <a:pt x="579429" y="4878384"/>
                  <a:pt x="569284" y="4882117"/>
                </a:cubicBezTo>
                <a:cubicBezTo>
                  <a:pt x="559139" y="4885850"/>
                  <a:pt x="555067" y="4884639"/>
                  <a:pt x="537968" y="4887374"/>
                </a:cubicBezTo>
                <a:cubicBezTo>
                  <a:pt x="526595" y="4886448"/>
                  <a:pt x="489777" y="4886423"/>
                  <a:pt x="482916" y="4888156"/>
                </a:cubicBezTo>
                <a:cubicBezTo>
                  <a:pt x="463365" y="4898273"/>
                  <a:pt x="445824" y="4886936"/>
                  <a:pt x="411637" y="4886771"/>
                </a:cubicBezTo>
                <a:lnTo>
                  <a:pt x="371262" y="4888142"/>
                </a:lnTo>
                <a:cubicBezTo>
                  <a:pt x="363928" y="4882747"/>
                  <a:pt x="306156" y="4880831"/>
                  <a:pt x="302060" y="4873520"/>
                </a:cubicBezTo>
                <a:cubicBezTo>
                  <a:pt x="280888" y="4866176"/>
                  <a:pt x="280811" y="4847663"/>
                  <a:pt x="248012" y="4840618"/>
                </a:cubicBezTo>
                <a:cubicBezTo>
                  <a:pt x="230331" y="4833575"/>
                  <a:pt x="240156" y="4851312"/>
                  <a:pt x="195979" y="4831260"/>
                </a:cubicBezTo>
                <a:cubicBezTo>
                  <a:pt x="165972" y="4807991"/>
                  <a:pt x="63439" y="4789506"/>
                  <a:pt x="10733" y="4758959"/>
                </a:cubicBezTo>
                <a:lnTo>
                  <a:pt x="0" y="4750844"/>
                </a:lnTo>
                <a:close/>
              </a:path>
            </a:pathLst>
          </a:custGeom>
        </p:spPr>
      </p:pic>
    </p:spTree>
    <p:extLst>
      <p:ext uri="{BB962C8B-B14F-4D97-AF65-F5344CB8AC3E}">
        <p14:creationId xmlns:p14="http://schemas.microsoft.com/office/powerpoint/2010/main" val="202952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3C782EBD-519A-4D4E-DF65-E35016B85AD7}"/>
              </a:ext>
            </a:extLst>
          </p:cNvPr>
          <p:cNvSpPr>
            <a:spLocks noGrp="1"/>
          </p:cNvSpPr>
          <p:nvPr>
            <p:ph type="title"/>
          </p:nvPr>
        </p:nvSpPr>
        <p:spPr>
          <a:xfrm>
            <a:off x="808638" y="386930"/>
            <a:ext cx="9236700" cy="1188950"/>
          </a:xfrm>
        </p:spPr>
        <p:txBody>
          <a:bodyPr anchor="b">
            <a:normAutofit/>
          </a:bodyPr>
          <a:lstStyle/>
          <a:p>
            <a:r>
              <a:rPr kumimoji="1" lang="ja-JP" altLang="en-US" sz="5400"/>
              <a:t>チーム投稿</a:t>
            </a:r>
          </a:p>
        </p:txBody>
      </p:sp>
      <p:grpSp>
        <p:nvGrpSpPr>
          <p:cNvPr id="24" name="Group 2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5" name="Rectangle 2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CD898F73-0AD2-991E-E6ED-B92362CF2787}"/>
              </a:ext>
            </a:extLst>
          </p:cNvPr>
          <p:cNvSpPr>
            <a:spLocks noGrp="1"/>
          </p:cNvSpPr>
          <p:nvPr>
            <p:ph idx="1"/>
          </p:nvPr>
        </p:nvSpPr>
        <p:spPr>
          <a:xfrm>
            <a:off x="496919" y="2318657"/>
            <a:ext cx="10886443" cy="3951514"/>
          </a:xfrm>
        </p:spPr>
        <p:txBody>
          <a:bodyPr anchor="ctr">
            <a:normAutofit/>
          </a:bodyPr>
          <a:lstStyle/>
          <a:p>
            <a:r>
              <a:rPr kumimoji="1" lang="ja-JP" altLang="en-US" sz="1600"/>
              <a:t>内容</a:t>
            </a:r>
            <a:endParaRPr kumimoji="1" lang="en-US" altLang="ja-JP" sz="1600" dirty="0"/>
          </a:p>
          <a:p>
            <a:pPr lvl="1"/>
            <a:r>
              <a:rPr kumimoji="1" lang="ja-JP" altLang="en-US" sz="1600"/>
              <a:t>一つのテーマ（回路）を複数人で作成してもらう</a:t>
            </a:r>
            <a:endParaRPr kumimoji="1" lang="en-US" altLang="ja-JP" sz="1600" dirty="0"/>
          </a:p>
          <a:p>
            <a:pPr lvl="2"/>
            <a:r>
              <a:rPr lang="ja-JP" altLang="en-US" sz="1600"/>
              <a:t>リーダー</a:t>
            </a:r>
            <a:endParaRPr lang="en-US" altLang="ja-JP" sz="1600" dirty="0"/>
          </a:p>
          <a:p>
            <a:pPr lvl="3"/>
            <a:r>
              <a:rPr lang="ja-JP" altLang="en-US" sz="1600"/>
              <a:t>中級者や上級者でチームをリードしてもらう</a:t>
            </a:r>
            <a:endParaRPr lang="en-US" altLang="ja-JP" sz="1600" dirty="0"/>
          </a:p>
          <a:p>
            <a:pPr lvl="2"/>
            <a:r>
              <a:rPr kumimoji="1" lang="ja-JP" altLang="en-US" sz="1600"/>
              <a:t>メンバー</a:t>
            </a:r>
            <a:endParaRPr kumimoji="1" lang="en-US" altLang="ja-JP" sz="1600" dirty="0"/>
          </a:p>
          <a:p>
            <a:pPr lvl="3"/>
            <a:r>
              <a:rPr kumimoji="1" lang="ja-JP" altLang="en-US" sz="1600"/>
              <a:t>初心者がリーダーに教えてもらいながら設計やレイアウトをする</a:t>
            </a:r>
            <a:endParaRPr kumimoji="1" lang="en-US" altLang="ja-JP" sz="1600" dirty="0"/>
          </a:p>
          <a:p>
            <a:r>
              <a:rPr lang="ja-JP" altLang="en-US" sz="1600"/>
              <a:t>目的</a:t>
            </a:r>
            <a:endParaRPr lang="en-US" altLang="ja-JP" sz="1600" dirty="0"/>
          </a:p>
          <a:p>
            <a:pPr lvl="1"/>
            <a:r>
              <a:rPr lang="ja-JP" altLang="en-US" sz="1600"/>
              <a:t>リーダー</a:t>
            </a:r>
            <a:endParaRPr lang="en-US" altLang="ja-JP" sz="1600" dirty="0"/>
          </a:p>
          <a:p>
            <a:pPr lvl="2"/>
            <a:r>
              <a:rPr lang="ja-JP" altLang="en-US" sz="1600"/>
              <a:t>ソフトウェアやハードウェアの企業が自社チップを作成しようとするときの橋渡し人材としての能力を獲得してもらう</a:t>
            </a:r>
            <a:endParaRPr lang="en-US" altLang="ja-JP" sz="1600" dirty="0"/>
          </a:p>
          <a:p>
            <a:pPr lvl="1"/>
            <a:r>
              <a:rPr lang="ja-JP" altLang="en-US" sz="1600"/>
              <a:t>メンバー</a:t>
            </a:r>
            <a:endParaRPr lang="en-US" altLang="ja-JP" sz="1600" dirty="0"/>
          </a:p>
          <a:p>
            <a:pPr lvl="2"/>
            <a:r>
              <a:rPr lang="ja-JP" altLang="en-US" sz="1600"/>
              <a:t>ソロは中級者以上じゃないと難しいが、</a:t>
            </a:r>
            <a:r>
              <a:rPr lang="en-US" altLang="ja-JP" sz="1600" dirty="0"/>
              <a:t>ISHI</a:t>
            </a:r>
            <a:r>
              <a:rPr lang="ja-JP" altLang="en-US" sz="1600"/>
              <a:t>会は初級者がメイン層であるため、</a:t>
            </a:r>
            <a:r>
              <a:rPr kumimoji="1" lang="ja-JP" altLang="en-US" sz="1600"/>
              <a:t>極力、多くの人に参加してもらいたいため。</a:t>
            </a:r>
            <a:endParaRPr kumimoji="1" lang="en-US" altLang="ja-JP" sz="1600" dirty="0"/>
          </a:p>
          <a:p>
            <a:pPr lvl="4"/>
            <a:r>
              <a:rPr kumimoji="1" lang="ja-JP" altLang="en-US" sz="1600"/>
              <a:t>今までソロで募ってもほぼ募集が無かった</a:t>
            </a:r>
          </a:p>
        </p:txBody>
      </p:sp>
    </p:spTree>
    <p:extLst>
      <p:ext uri="{BB962C8B-B14F-4D97-AF65-F5344CB8AC3E}">
        <p14:creationId xmlns:p14="http://schemas.microsoft.com/office/powerpoint/2010/main" val="4142390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5BC69766-D1A0-23A8-F7AF-018E4E4C0EEB}"/>
              </a:ext>
            </a:extLst>
          </p:cNvPr>
          <p:cNvSpPr>
            <a:spLocks noGrp="1"/>
          </p:cNvSpPr>
          <p:nvPr>
            <p:ph type="title"/>
          </p:nvPr>
        </p:nvSpPr>
        <p:spPr>
          <a:xfrm>
            <a:off x="808638" y="386930"/>
            <a:ext cx="9236700" cy="1188950"/>
          </a:xfrm>
        </p:spPr>
        <p:txBody>
          <a:bodyPr anchor="b">
            <a:normAutofit/>
          </a:bodyPr>
          <a:lstStyle/>
          <a:p>
            <a:r>
              <a:rPr lang="ja-JP" altLang="en-US" sz="5400"/>
              <a:t>例：</a:t>
            </a:r>
            <a:r>
              <a:rPr lang="en-US" altLang="ja-JP" sz="5400" dirty="0"/>
              <a:t>OpenSUSI-TR10</a:t>
            </a:r>
            <a:r>
              <a:rPr lang="ja-JP" altLang="en-US" sz="5400"/>
              <a:t>シャトル</a:t>
            </a:r>
            <a:endParaRPr kumimoji="1" lang="ja-JP" altLang="en-US" sz="540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9736A78A-B189-2E78-BB3D-1E6DE386C223}"/>
              </a:ext>
            </a:extLst>
          </p:cNvPr>
          <p:cNvSpPr>
            <a:spLocks noGrp="1"/>
          </p:cNvSpPr>
          <p:nvPr>
            <p:ph idx="1"/>
          </p:nvPr>
        </p:nvSpPr>
        <p:spPr>
          <a:xfrm>
            <a:off x="793660" y="1892371"/>
            <a:ext cx="10143668" cy="4755697"/>
          </a:xfrm>
        </p:spPr>
        <p:txBody>
          <a:bodyPr anchor="ctr">
            <a:normAutofit/>
          </a:bodyPr>
          <a:lstStyle/>
          <a:p>
            <a:r>
              <a:rPr kumimoji="1" lang="ja-JP" altLang="en-US" sz="1800" dirty="0"/>
              <a:t>実施内容</a:t>
            </a:r>
            <a:endParaRPr kumimoji="1" lang="en-US" altLang="ja-JP" sz="1800" dirty="0"/>
          </a:p>
          <a:p>
            <a:pPr lvl="1"/>
            <a:r>
              <a:rPr lang="en-US" altLang="ja-JP" sz="1800" dirty="0"/>
              <a:t>AM</a:t>
            </a:r>
            <a:r>
              <a:rPr lang="ja-JP" altLang="en-US" sz="1800" dirty="0"/>
              <a:t>ラジオ用のチップを</a:t>
            </a:r>
            <a:r>
              <a:rPr kumimoji="1" lang="ja-JP" altLang="en-US" sz="1800" dirty="0"/>
              <a:t>作成する（</a:t>
            </a:r>
            <a:r>
              <a:rPr kumimoji="1" lang="ja-JP" altLang="en-US" sz="1800"/>
              <a:t>複数チーム）</a:t>
            </a:r>
            <a:endParaRPr kumimoji="1" lang="en-US" altLang="ja-JP" sz="1800" dirty="0"/>
          </a:p>
          <a:p>
            <a:pPr lvl="2"/>
            <a:r>
              <a:rPr lang="ja-JP" altLang="en-US" sz="1800" dirty="0"/>
              <a:t>検波器だけは実装すること</a:t>
            </a:r>
            <a:endParaRPr kumimoji="1" lang="en-US" altLang="ja-JP" sz="1800" dirty="0"/>
          </a:p>
          <a:p>
            <a:pPr lvl="2"/>
            <a:r>
              <a:rPr lang="en-US" altLang="ja-JP" sz="1800" dirty="0"/>
              <a:t>IF</a:t>
            </a:r>
            <a:r>
              <a:rPr lang="ja-JP" altLang="en-US" sz="1800" dirty="0"/>
              <a:t>や発振器、共振器、</a:t>
            </a:r>
            <a:r>
              <a:rPr lang="en-US" altLang="ja-JP" sz="1800" dirty="0"/>
              <a:t>LNA</a:t>
            </a:r>
            <a:r>
              <a:rPr lang="ja-JP" altLang="en-US" sz="1800" dirty="0"/>
              <a:t>、フィルターなどをどうするかは自由</a:t>
            </a:r>
            <a:endParaRPr lang="en-US" altLang="ja-JP" sz="1800" dirty="0"/>
          </a:p>
          <a:p>
            <a:r>
              <a:rPr lang="ja-JP" altLang="en-US" sz="1800" dirty="0"/>
              <a:t>決まっているルール</a:t>
            </a:r>
            <a:endParaRPr lang="en-US" altLang="ja-JP" sz="1800" dirty="0"/>
          </a:p>
          <a:p>
            <a:pPr lvl="1"/>
            <a:r>
              <a:rPr lang="en-US" altLang="ja-JP" sz="1800" dirty="0"/>
              <a:t>OpenSUSI-TR10</a:t>
            </a:r>
            <a:r>
              <a:rPr lang="ja-JP" altLang="en-US" sz="1800" dirty="0"/>
              <a:t>を利用する</a:t>
            </a:r>
            <a:endParaRPr lang="en-US" altLang="ja-JP" sz="1800" dirty="0"/>
          </a:p>
          <a:p>
            <a:pPr lvl="2"/>
            <a:r>
              <a:rPr lang="en-US" altLang="ja-JP" sz="1800" dirty="0">
                <a:hlinkClick r:id="rId3"/>
              </a:rPr>
              <a:t>https://github.com/ishi-kai/OpenEDA-PDK_SetupScript</a:t>
            </a:r>
            <a:endParaRPr lang="en-US" altLang="ja-JP" sz="1800" dirty="0"/>
          </a:p>
          <a:p>
            <a:pPr lvl="1"/>
            <a:r>
              <a:rPr lang="ja-JP" altLang="en-US" sz="1800" dirty="0"/>
              <a:t>テープアウトは「</a:t>
            </a:r>
            <a:r>
              <a:rPr lang="en-US" altLang="ja-JP" sz="1800" dirty="0"/>
              <a:t>8</a:t>
            </a:r>
            <a:r>
              <a:rPr lang="ja-JP" altLang="en-US" sz="1800" dirty="0"/>
              <a:t>月</a:t>
            </a:r>
            <a:r>
              <a:rPr lang="en-US" altLang="ja-JP" sz="1800" dirty="0"/>
              <a:t>31</a:t>
            </a:r>
            <a:r>
              <a:rPr lang="ja-JP" altLang="en-US" sz="1800" dirty="0"/>
              <a:t>日」</a:t>
            </a:r>
            <a:endParaRPr lang="en-US" altLang="ja-JP" sz="1800" dirty="0"/>
          </a:p>
          <a:p>
            <a:pPr lvl="1"/>
            <a:r>
              <a:rPr lang="en-US" altLang="ja-JP" sz="1800" dirty="0"/>
              <a:t>Max</a:t>
            </a:r>
            <a:r>
              <a:rPr lang="ja-JP" altLang="en-US" sz="1800" dirty="0"/>
              <a:t>サイズは「</a:t>
            </a:r>
            <a:r>
              <a:rPr lang="en-US" altLang="ja-JP" sz="1800" dirty="0"/>
              <a:t>300um(1mm) x 1000um(1mm)</a:t>
            </a:r>
            <a:r>
              <a:rPr lang="ja-JP" altLang="en-US" sz="1800" dirty="0"/>
              <a:t>」</a:t>
            </a:r>
            <a:endParaRPr lang="en-US" altLang="ja-JP" sz="1800" dirty="0"/>
          </a:p>
          <a:p>
            <a:pPr lvl="1"/>
            <a:r>
              <a:rPr lang="ja-JP" altLang="en-US" sz="1800" dirty="0"/>
              <a:t>ピン数は「</a:t>
            </a:r>
            <a:r>
              <a:rPr lang="en-US" altLang="ja-JP" sz="1800" dirty="0"/>
              <a:t>7</a:t>
            </a:r>
            <a:r>
              <a:rPr lang="ja-JP" altLang="en-US" sz="1800" dirty="0"/>
              <a:t>ピン」</a:t>
            </a:r>
            <a:endParaRPr lang="en-US" altLang="ja-JP" sz="1800" dirty="0"/>
          </a:p>
          <a:p>
            <a:pPr lvl="2"/>
            <a:r>
              <a:rPr lang="en-US" altLang="ja-JP" sz="1800" dirty="0"/>
              <a:t>VDD,</a:t>
            </a:r>
            <a:r>
              <a:rPr lang="ja-JP" altLang="en-US" sz="1800" dirty="0"/>
              <a:t> 入力ピン</a:t>
            </a:r>
            <a:r>
              <a:rPr lang="en-US" altLang="ja-JP" sz="1800" dirty="0"/>
              <a:t>, </a:t>
            </a:r>
            <a:r>
              <a:rPr lang="ja-JP" altLang="en-US" sz="1800" dirty="0"/>
              <a:t>出力ピン の </a:t>
            </a:r>
            <a:r>
              <a:rPr lang="en-US" altLang="ja-JP" sz="1800" dirty="0"/>
              <a:t>3</a:t>
            </a:r>
            <a:r>
              <a:rPr lang="ja-JP" altLang="en-US" sz="1800" dirty="0"/>
              <a:t>ピンは必須</a:t>
            </a:r>
            <a:endParaRPr lang="en-US" altLang="ja-JP" sz="1800" dirty="0"/>
          </a:p>
          <a:p>
            <a:pPr lvl="3"/>
            <a:r>
              <a:rPr lang="ja-JP" altLang="en-US" dirty="0"/>
              <a:t>後の</a:t>
            </a:r>
            <a:r>
              <a:rPr lang="en-US" altLang="ja-JP" dirty="0"/>
              <a:t>4</a:t>
            </a:r>
            <a:r>
              <a:rPr lang="ja-JP" altLang="en-US" dirty="0"/>
              <a:t>ピンをどう使うかは自由</a:t>
            </a:r>
            <a:endParaRPr lang="en-US" altLang="ja-JP" dirty="0"/>
          </a:p>
          <a:p>
            <a:pPr lvl="3"/>
            <a:r>
              <a:rPr lang="en-US" altLang="ja-JP" dirty="0"/>
              <a:t>VSS</a:t>
            </a:r>
            <a:r>
              <a:rPr lang="ja-JP" altLang="en-US" dirty="0"/>
              <a:t>は共通のものを利用してもよいため、数に入れなくてもよい</a:t>
            </a:r>
          </a:p>
        </p:txBody>
      </p:sp>
    </p:spTree>
    <p:extLst>
      <p:ext uri="{BB962C8B-B14F-4D97-AF65-F5344CB8AC3E}">
        <p14:creationId xmlns:p14="http://schemas.microsoft.com/office/powerpoint/2010/main" val="342297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0639570-7B65-26DE-978B-C54452C07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9930" y="-126498"/>
            <a:ext cx="7628856" cy="4291232"/>
          </a:xfrm>
          <a:prstGeom prst="rect">
            <a:avLst/>
          </a:prstGeom>
        </p:spPr>
      </p:pic>
      <p:pic>
        <p:nvPicPr>
          <p:cNvPr id="5" name="図 4" descr="回路 が含まれている画像&#10;&#10;AI によって生成されたコンテンツは間違っている可能性があります。">
            <a:extLst>
              <a:ext uri="{FF2B5EF4-FFF2-40B4-BE49-F238E27FC236}">
                <a16:creationId xmlns:a16="http://schemas.microsoft.com/office/drawing/2014/main" id="{257BAC88-D052-57CD-CAE8-7C503A2BF953}"/>
              </a:ext>
            </a:extLst>
          </p:cNvPr>
          <p:cNvPicPr>
            <a:picLocks noChangeAspect="1"/>
          </p:cNvPicPr>
          <p:nvPr/>
        </p:nvPicPr>
        <p:blipFill>
          <a:blip r:embed="rId3">
            <a:extLst>
              <a:ext uri="{28A0092B-C50C-407E-A947-70E740481C1C}">
                <a14:useLocalDpi xmlns:a14="http://schemas.microsoft.com/office/drawing/2010/main" val="0"/>
              </a:ext>
            </a:extLst>
          </a:blip>
          <a:srcRect l="20945" r="20975"/>
          <a:stretch/>
        </p:blipFill>
        <p:spPr>
          <a:xfrm>
            <a:off x="1118162" y="3552751"/>
            <a:ext cx="3409752" cy="3305249"/>
          </a:xfrm>
          <a:prstGeom prst="rect">
            <a:avLst/>
          </a:prstGeom>
        </p:spPr>
      </p:pic>
      <p:pic>
        <p:nvPicPr>
          <p:cNvPr id="9" name="図 8" descr="グラフィカル ユーザー インターフェイス&#10;&#10;AI によって生成されたコンテンツは間違っている可能性があります。">
            <a:extLst>
              <a:ext uri="{FF2B5EF4-FFF2-40B4-BE49-F238E27FC236}">
                <a16:creationId xmlns:a16="http://schemas.microsoft.com/office/drawing/2014/main" id="{D9638146-3B1A-BBF8-7A8F-15BB5A953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24" y="1304672"/>
            <a:ext cx="2846620" cy="2794373"/>
          </a:xfrm>
          <a:prstGeom prst="rect">
            <a:avLst/>
          </a:prstGeom>
        </p:spPr>
      </p:pic>
      <p:pic>
        <p:nvPicPr>
          <p:cNvPr id="15" name="図 14">
            <a:extLst>
              <a:ext uri="{FF2B5EF4-FFF2-40B4-BE49-F238E27FC236}">
                <a16:creationId xmlns:a16="http://schemas.microsoft.com/office/drawing/2014/main" id="{1C74DB29-E24F-F29C-F543-E76FFE4950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1844" y="3874323"/>
            <a:ext cx="5536859" cy="3114484"/>
          </a:xfrm>
          <a:prstGeom prst="rect">
            <a:avLst/>
          </a:prstGeom>
        </p:spPr>
      </p:pic>
      <p:pic>
        <p:nvPicPr>
          <p:cNvPr id="17" name="図 16" descr="男, テーブル, 電話, 病室 が含まれている画像&#10;&#10;AI によって生成されたコンテンツは間違っている可能性があります。">
            <a:extLst>
              <a:ext uri="{FF2B5EF4-FFF2-40B4-BE49-F238E27FC236}">
                <a16:creationId xmlns:a16="http://schemas.microsoft.com/office/drawing/2014/main" id="{C454B2A2-7F9F-D0FE-90EB-4463D94598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8390" y="1577480"/>
            <a:ext cx="4426908" cy="2492349"/>
          </a:xfrm>
          <a:prstGeom prst="rect">
            <a:avLst/>
          </a:prstGeom>
        </p:spPr>
      </p:pic>
      <p:sp>
        <p:nvSpPr>
          <p:cNvPr id="31" name="タイトル 30">
            <a:extLst>
              <a:ext uri="{FF2B5EF4-FFF2-40B4-BE49-F238E27FC236}">
                <a16:creationId xmlns:a16="http://schemas.microsoft.com/office/drawing/2014/main" id="{69A0757F-4B60-8CD1-793C-5D7CEF3EDB65}"/>
              </a:ext>
            </a:extLst>
          </p:cNvPr>
          <p:cNvSpPr>
            <a:spLocks noGrp="1"/>
          </p:cNvSpPr>
          <p:nvPr>
            <p:ph type="title"/>
          </p:nvPr>
        </p:nvSpPr>
        <p:spPr/>
        <p:txBody>
          <a:bodyPr/>
          <a:lstStyle/>
          <a:p>
            <a:r>
              <a:rPr lang="ja-JP" altLang="en-US" dirty="0"/>
              <a:t>ボンディング</a:t>
            </a:r>
          </a:p>
        </p:txBody>
      </p:sp>
    </p:spTree>
    <p:extLst>
      <p:ext uri="{BB962C8B-B14F-4D97-AF65-F5344CB8AC3E}">
        <p14:creationId xmlns:p14="http://schemas.microsoft.com/office/powerpoint/2010/main" val="2782202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D87B0A-904D-1FED-B86C-735F9E2BD2D5}"/>
            </a:ext>
          </a:extLst>
        </p:cNvPr>
        <p:cNvGrpSpPr/>
        <p:nvPr/>
      </p:nvGrpSpPr>
      <p:grpSpPr>
        <a:xfrm>
          <a:off x="0" y="0"/>
          <a:ext cx="0" cy="0"/>
          <a:chOff x="0" y="0"/>
          <a:chExt cx="0" cy="0"/>
        </a:xfrm>
      </p:grpSpPr>
      <p:pic>
        <p:nvPicPr>
          <p:cNvPr id="21" name="図 20" descr="屋内, コンピュータ, キーボード, 座る が含まれている画像&#10;&#10;AI によって生成されたコンテンツは間違っている可能性があります。">
            <a:extLst>
              <a:ext uri="{FF2B5EF4-FFF2-40B4-BE49-F238E27FC236}">
                <a16:creationId xmlns:a16="http://schemas.microsoft.com/office/drawing/2014/main" id="{625474F0-C76F-3372-0EBD-20AA737688F2}"/>
              </a:ext>
            </a:extLst>
          </p:cNvPr>
          <p:cNvPicPr>
            <a:picLocks noChangeAspect="1"/>
          </p:cNvPicPr>
          <p:nvPr/>
        </p:nvPicPr>
        <p:blipFill>
          <a:blip r:embed="rId2">
            <a:extLst>
              <a:ext uri="{28A0092B-C50C-407E-A947-70E740481C1C}">
                <a14:useLocalDpi xmlns:a14="http://schemas.microsoft.com/office/drawing/2010/main" val="0"/>
              </a:ext>
            </a:extLst>
          </a:blip>
          <a:srcRect r="26911" b="-3"/>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27" name="図 26" descr="屋内, テーブル, 立つ, 男 が含まれている画像&#10;&#10;AI によって生成されたコンテンツは間違っている可能性があります。">
            <a:extLst>
              <a:ext uri="{FF2B5EF4-FFF2-40B4-BE49-F238E27FC236}">
                <a16:creationId xmlns:a16="http://schemas.microsoft.com/office/drawing/2014/main" id="{025638AF-126A-9D75-874E-3C6D79E035BB}"/>
              </a:ext>
            </a:extLst>
          </p:cNvPr>
          <p:cNvPicPr>
            <a:picLocks noChangeAspect="1"/>
          </p:cNvPicPr>
          <p:nvPr/>
        </p:nvPicPr>
        <p:blipFill>
          <a:blip r:embed="rId3">
            <a:extLst>
              <a:ext uri="{28A0092B-C50C-407E-A947-70E740481C1C}">
                <a14:useLocalDpi xmlns:a14="http://schemas.microsoft.com/office/drawing/2010/main" val="0"/>
              </a:ext>
            </a:extLst>
          </a:blip>
          <a:srcRect t="7535" r="-3" b="-3"/>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29" name="図 28" descr="コンピュータ, テーブル が含まれている画像&#10;&#10;AI によって生成されたコンテンツは間違っている可能性があります。">
            <a:extLst>
              <a:ext uri="{FF2B5EF4-FFF2-40B4-BE49-F238E27FC236}">
                <a16:creationId xmlns:a16="http://schemas.microsoft.com/office/drawing/2014/main" id="{BF2C6DB7-0ADB-1A21-0E5A-FA165D1FFF02}"/>
              </a:ext>
            </a:extLst>
          </p:cNvPr>
          <p:cNvPicPr>
            <a:picLocks noChangeAspect="1"/>
          </p:cNvPicPr>
          <p:nvPr/>
        </p:nvPicPr>
        <p:blipFill>
          <a:blip r:embed="rId4">
            <a:extLst>
              <a:ext uri="{28A0092B-C50C-407E-A947-70E740481C1C}">
                <a14:useLocalDpi xmlns:a14="http://schemas.microsoft.com/office/drawing/2010/main" val="0"/>
              </a:ext>
            </a:extLst>
          </a:blip>
          <a:srcRect l="10179" r="7248" b="-3"/>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23" name="図 22" descr="キーボードの上に置かれた電子機器&#10;&#10;AI によって生成されたコンテンツは間違っている可能性があります。">
            <a:extLst>
              <a:ext uri="{FF2B5EF4-FFF2-40B4-BE49-F238E27FC236}">
                <a16:creationId xmlns:a16="http://schemas.microsoft.com/office/drawing/2014/main" id="{DA964B33-0850-E426-48D8-833C2BA459D5}"/>
              </a:ext>
            </a:extLst>
          </p:cNvPr>
          <p:cNvPicPr>
            <a:picLocks noChangeAspect="1"/>
          </p:cNvPicPr>
          <p:nvPr/>
        </p:nvPicPr>
        <p:blipFill>
          <a:blip r:embed="rId5">
            <a:extLst>
              <a:ext uri="{28A0092B-C50C-407E-A947-70E740481C1C}">
                <a14:useLocalDpi xmlns:a14="http://schemas.microsoft.com/office/drawing/2010/main" val="0"/>
              </a:ext>
            </a:extLst>
          </a:blip>
          <a:srcRect l="4562" r="-2" b="-2"/>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34"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B1B5E2AA-1943-723E-CB03-51E581803B1D}"/>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kumimoji="1" lang="ja-JP" altLang="en-US" sz="6000" kern="1200">
                <a:solidFill>
                  <a:srgbClr val="FFFFFF"/>
                </a:solidFill>
                <a:latin typeface="+mj-lt"/>
                <a:ea typeface="+mj-ea"/>
                <a:cs typeface="+mj-cs"/>
              </a:rPr>
              <a:t>東海理化のチップ</a:t>
            </a:r>
          </a:p>
        </p:txBody>
      </p:sp>
      <p:pic>
        <p:nvPicPr>
          <p:cNvPr id="25" name="図 24">
            <a:extLst>
              <a:ext uri="{FF2B5EF4-FFF2-40B4-BE49-F238E27FC236}">
                <a16:creationId xmlns:a16="http://schemas.microsoft.com/office/drawing/2014/main" id="{6F3E5211-48A2-1724-4240-4612143C9614}"/>
              </a:ext>
            </a:extLst>
          </p:cNvPr>
          <p:cNvPicPr>
            <a:picLocks noChangeAspect="1"/>
          </p:cNvPicPr>
          <p:nvPr/>
        </p:nvPicPr>
        <p:blipFill>
          <a:blip r:embed="rId6">
            <a:extLst>
              <a:ext uri="{28A0092B-C50C-407E-A947-70E740481C1C}">
                <a14:useLocalDpi xmlns:a14="http://schemas.microsoft.com/office/drawing/2010/main" val="0"/>
              </a:ext>
            </a:extLst>
          </a:blip>
          <a:srcRect l="154" r="23571" b="3"/>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127516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1CD220-61EF-046A-0E49-9330AC1F17E9}"/>
              </a:ext>
            </a:extLst>
          </p:cNvPr>
          <p:cNvSpPr>
            <a:spLocks noGrp="1"/>
          </p:cNvSpPr>
          <p:nvPr>
            <p:ph type="title"/>
          </p:nvPr>
        </p:nvSpPr>
        <p:spPr>
          <a:xfrm>
            <a:off x="1285240" y="1050595"/>
            <a:ext cx="7879781" cy="1618489"/>
          </a:xfrm>
        </p:spPr>
        <p:txBody>
          <a:bodyPr vert="horz" lIns="91440" tIns="45720" rIns="91440" bIns="45720" rtlCol="0" anchor="ctr">
            <a:normAutofit/>
          </a:bodyPr>
          <a:lstStyle/>
          <a:p>
            <a:r>
              <a:rPr lang="en-US" sz="5000" kern="1200" dirty="0">
                <a:solidFill>
                  <a:schemeClr val="tx1"/>
                </a:solidFill>
                <a:latin typeface="+mj-lt"/>
                <a:ea typeface="+mj-ea"/>
                <a:cs typeface="+mj-cs"/>
              </a:rPr>
              <a:t>オープンソース</a:t>
            </a:r>
            <a:r>
              <a:rPr lang="ja-JP" altLang="en-US" sz="5000" dirty="0"/>
              <a:t>半導体</a:t>
            </a:r>
            <a:r>
              <a:rPr lang="en-US" sz="5000" kern="1200" dirty="0">
                <a:solidFill>
                  <a:schemeClr val="tx1"/>
                </a:solidFill>
                <a:latin typeface="+mj-lt"/>
                <a:ea typeface="+mj-ea"/>
                <a:cs typeface="+mj-cs"/>
              </a:rPr>
              <a:t>・</a:t>
            </a:r>
            <a:br>
              <a:rPr lang="en-US" sz="5000" kern="1200" dirty="0">
                <a:solidFill>
                  <a:schemeClr val="tx1"/>
                </a:solidFill>
                <a:latin typeface="+mj-lt"/>
                <a:ea typeface="+mj-ea"/>
                <a:cs typeface="+mj-cs"/>
              </a:rPr>
            </a:br>
            <a:r>
              <a:rPr lang="en-US" sz="5000" kern="1200" dirty="0">
                <a:solidFill>
                  <a:schemeClr val="tx1"/>
                </a:solidFill>
                <a:latin typeface="+mj-lt"/>
                <a:ea typeface="+mj-ea"/>
                <a:cs typeface="+mj-cs"/>
              </a:rPr>
              <a:t>タイムライン</a:t>
            </a:r>
          </a:p>
        </p:txBody>
      </p:sp>
      <p:sp>
        <p:nvSpPr>
          <p:cNvPr id="4" name="テキスト ボックス 26">
            <a:extLst>
              <a:ext uri="{FF2B5EF4-FFF2-40B4-BE49-F238E27FC236}">
                <a16:creationId xmlns:a16="http://schemas.microsoft.com/office/drawing/2014/main" id="{0169A429-00D1-E2C5-9ED9-1BE3F92E12F3}"/>
              </a:ext>
            </a:extLst>
          </p:cNvPr>
          <p:cNvSpPr txBox="1"/>
          <p:nvPr/>
        </p:nvSpPr>
        <p:spPr>
          <a:xfrm>
            <a:off x="1285240" y="2969469"/>
            <a:ext cx="8925560" cy="3261688"/>
          </a:xfrm>
          <a:prstGeom prst="rect">
            <a:avLst/>
          </a:prstGeom>
        </p:spPr>
        <p:txBody>
          <a:bodyPr vert="horz" lIns="91440" tIns="45720" rIns="91440" bIns="45720" rtlCol="0" anchor="t">
            <a:normAutofit fontScale="77500" lnSpcReduction="20000"/>
          </a:bodyPr>
          <a:lstStyle/>
          <a:p>
            <a:pPr indent="-228600">
              <a:lnSpc>
                <a:spcPct val="90000"/>
              </a:lnSpc>
              <a:spcBef>
                <a:spcPts val="300"/>
              </a:spcBef>
              <a:spcAft>
                <a:spcPts val="1200"/>
              </a:spcAft>
              <a:buFont typeface="Arial" panose="020B0604020202020204" pitchFamily="34" charset="0"/>
              <a:buChar char="•"/>
            </a:pPr>
            <a:r>
              <a:rPr lang="en-US" altLang="ja-JP" sz="2000" b="0" dirty="0">
                <a:effectLst/>
              </a:rPr>
              <a:t>2018</a:t>
            </a:r>
            <a:r>
              <a:rPr lang="ja-JP" altLang="en-US" sz="2000" b="0" dirty="0">
                <a:effectLst/>
              </a:rPr>
              <a:t>：</a:t>
            </a:r>
            <a:r>
              <a:rPr lang="en-US" altLang="ja-JP" sz="2000" b="0" dirty="0">
                <a:effectLst/>
              </a:rPr>
              <a:t>DARPA</a:t>
            </a:r>
            <a:r>
              <a:rPr lang="ja-JP" altLang="en-US" sz="2000" b="0" dirty="0">
                <a:effectLst/>
              </a:rPr>
              <a:t>（</a:t>
            </a:r>
            <a:r>
              <a:rPr lang="ja-JP" altLang="en-US" sz="2000" b="0" u="none" strike="noStrike" dirty="0">
                <a:effectLst/>
              </a:rPr>
              <a:t>国防高等研究計画局</a:t>
            </a:r>
            <a:r>
              <a:rPr lang="ja-JP" altLang="en-US" sz="2000" dirty="0"/>
              <a:t>）</a:t>
            </a:r>
            <a:r>
              <a:rPr lang="en-US" altLang="ja-JP" sz="2000" dirty="0"/>
              <a:t>OpenIDEA </a:t>
            </a:r>
            <a:r>
              <a:rPr lang="ja-JP" altLang="en-US" sz="2000" dirty="0"/>
              <a:t>プログラム</a:t>
            </a:r>
            <a:endParaRPr lang="en-US" altLang="ja-JP" sz="2000" dirty="0"/>
          </a:p>
          <a:p>
            <a:pPr>
              <a:lnSpc>
                <a:spcPct val="90000"/>
              </a:lnSpc>
              <a:spcBef>
                <a:spcPts val="300"/>
              </a:spcBef>
              <a:spcAft>
                <a:spcPts val="1200"/>
              </a:spcAft>
            </a:pPr>
            <a:r>
              <a:rPr lang="en-US" altLang="ja-JP" sz="2000" dirty="0"/>
              <a:t>	</a:t>
            </a:r>
            <a:r>
              <a:rPr lang="en-US" sz="2000" dirty="0">
                <a:effectLst/>
              </a:rPr>
              <a:t>$11.3M grant to UC San Diego for “</a:t>
            </a:r>
            <a:r>
              <a:rPr lang="en-US" sz="2000" dirty="0"/>
              <a:t>O</a:t>
            </a:r>
            <a:r>
              <a:rPr lang="en-US" sz="2000" dirty="0">
                <a:effectLst/>
              </a:rPr>
              <a:t>penROAD” project</a:t>
            </a:r>
          </a:p>
          <a:p>
            <a:pPr indent="-228600">
              <a:lnSpc>
                <a:spcPct val="90000"/>
              </a:lnSpc>
              <a:spcBef>
                <a:spcPts val="300"/>
              </a:spcBef>
              <a:spcAft>
                <a:spcPts val="1200"/>
              </a:spcAft>
              <a:buFont typeface="Arial" panose="020B0604020202020204" pitchFamily="34" charset="0"/>
              <a:buChar char="•"/>
            </a:pPr>
            <a:r>
              <a:rPr lang="en-US" altLang="ja-JP" sz="2000" dirty="0"/>
              <a:t>2020</a:t>
            </a:r>
            <a:r>
              <a:rPr lang="ja-JP" altLang="en-US" sz="2000" dirty="0"/>
              <a:t>：</a:t>
            </a:r>
            <a:r>
              <a:rPr lang="en-US" altLang="ja-JP" sz="2000" dirty="0"/>
              <a:t>Google/efabless/SkyWater OpenMPW </a:t>
            </a:r>
            <a:r>
              <a:rPr lang="ja-JP" altLang="en-US" sz="2000" dirty="0"/>
              <a:t>プログラムスタート</a:t>
            </a:r>
            <a:endParaRPr lang="en-US" altLang="ja-JP" sz="2000" dirty="0"/>
          </a:p>
          <a:p>
            <a:pPr indent="-228600">
              <a:lnSpc>
                <a:spcPct val="90000"/>
              </a:lnSpc>
              <a:spcBef>
                <a:spcPts val="300"/>
              </a:spcBef>
              <a:spcAft>
                <a:spcPts val="1200"/>
              </a:spcAft>
              <a:buFont typeface="Arial" panose="020B0604020202020204" pitchFamily="34" charset="0"/>
              <a:buChar char="•"/>
            </a:pPr>
            <a:r>
              <a:rPr lang="en-US" altLang="ja-JP" sz="2000" dirty="0"/>
              <a:t>2022</a:t>
            </a:r>
            <a:r>
              <a:rPr lang="ja-JP" altLang="en-US" sz="2000" dirty="0"/>
              <a:t>：</a:t>
            </a:r>
            <a:r>
              <a:rPr lang="en-US" altLang="ja-JP" sz="2000" dirty="0"/>
              <a:t>Global Foundries </a:t>
            </a:r>
            <a:r>
              <a:rPr lang="ja-JP" altLang="en-US" sz="2000" dirty="0"/>
              <a:t>が</a:t>
            </a:r>
            <a:r>
              <a:rPr lang="en-US" altLang="ja-JP" sz="2000" dirty="0"/>
              <a:t> OpenMPW </a:t>
            </a:r>
            <a:r>
              <a:rPr lang="ja-JP" altLang="en-US" sz="2000" dirty="0"/>
              <a:t>プログラムに参加</a:t>
            </a:r>
            <a:endParaRPr lang="en-US" altLang="ja-JP" sz="2000" dirty="0"/>
          </a:p>
          <a:p>
            <a:pPr indent="-228600">
              <a:lnSpc>
                <a:spcPct val="90000"/>
              </a:lnSpc>
              <a:spcBef>
                <a:spcPts val="300"/>
              </a:spcBef>
              <a:spcAft>
                <a:spcPts val="1200"/>
              </a:spcAft>
              <a:buFont typeface="Arial" panose="020B0604020202020204" pitchFamily="34" charset="0"/>
              <a:buChar char="•"/>
            </a:pPr>
            <a:r>
              <a:rPr lang="en-US" altLang="ja-JP" sz="2000" dirty="0"/>
              <a:t>2023</a:t>
            </a:r>
            <a:r>
              <a:rPr lang="ja-JP" altLang="en-US" sz="2000" dirty="0"/>
              <a:t>：独</a:t>
            </a:r>
            <a:r>
              <a:rPr lang="en-US" altLang="ja-JP" sz="2000" dirty="0"/>
              <a:t>) iHP (130nm/SiGe</a:t>
            </a:r>
            <a:r>
              <a:rPr lang="ja-JP" altLang="en-US" sz="2000" dirty="0"/>
              <a:t>）が</a:t>
            </a:r>
            <a:r>
              <a:rPr lang="en-US" altLang="ja-JP" sz="2000" dirty="0"/>
              <a:t> PDK </a:t>
            </a:r>
            <a:r>
              <a:rPr lang="ja-JP" altLang="en-US" sz="2000" dirty="0"/>
              <a:t>のオープン化を宣言</a:t>
            </a:r>
            <a:endParaRPr lang="en-US" altLang="ja-JP" sz="2000" dirty="0"/>
          </a:p>
          <a:p>
            <a:pPr>
              <a:lnSpc>
                <a:spcPct val="90000"/>
              </a:lnSpc>
              <a:spcBef>
                <a:spcPts val="300"/>
              </a:spcBef>
              <a:spcAft>
                <a:spcPts val="1200"/>
              </a:spcAft>
            </a:pPr>
            <a:r>
              <a:rPr lang="ja-JP" altLang="en-US" sz="2000" dirty="0"/>
              <a:t>　　　　</a:t>
            </a:r>
            <a:r>
              <a:rPr lang="en-US" altLang="ja-JP" sz="2000" dirty="0"/>
              <a:t>Free Silicon Fundation (FSI) </a:t>
            </a:r>
            <a:r>
              <a:rPr lang="ja-JP" altLang="en-US" sz="2000" dirty="0"/>
              <a:t>が、欧州の半導体産業の競争力、革新性、教育、</a:t>
            </a:r>
            <a:endParaRPr lang="en-US" altLang="ja-JP" sz="2000" dirty="0"/>
          </a:p>
          <a:p>
            <a:pPr>
              <a:lnSpc>
                <a:spcPct val="90000"/>
              </a:lnSpc>
              <a:spcBef>
                <a:spcPts val="300"/>
              </a:spcBef>
              <a:spcAft>
                <a:spcPts val="1200"/>
              </a:spcAft>
            </a:pPr>
            <a:r>
              <a:rPr lang="ja-JP" altLang="en-US" sz="2000" dirty="0"/>
              <a:t>　　　　独立性、サイバー耐性、環境持続可能性などに貢献できると主張</a:t>
            </a:r>
            <a:endParaRPr lang="en-US" altLang="ja-JP" sz="2000" dirty="0"/>
          </a:p>
          <a:p>
            <a:pPr indent="-228600">
              <a:lnSpc>
                <a:spcPct val="90000"/>
              </a:lnSpc>
              <a:spcBef>
                <a:spcPts val="300"/>
              </a:spcBef>
              <a:spcAft>
                <a:spcPts val="1200"/>
              </a:spcAft>
              <a:buFont typeface="Arial" panose="020B0604020202020204" pitchFamily="34" charset="0"/>
              <a:buChar char="•"/>
            </a:pPr>
            <a:r>
              <a:rPr lang="en-US" altLang="ja-JP" sz="2000" dirty="0"/>
              <a:t>2023</a:t>
            </a:r>
            <a:r>
              <a:rPr lang="ja-JP" altLang="en-US" sz="2000" dirty="0"/>
              <a:t>：</a:t>
            </a:r>
            <a:r>
              <a:rPr lang="en-US" altLang="ja-JP" sz="2000" dirty="0"/>
              <a:t>Open PDK</a:t>
            </a:r>
            <a:r>
              <a:rPr lang="ja-JP" altLang="en-US" sz="2000" dirty="0"/>
              <a:t>の管理を</a:t>
            </a:r>
            <a:r>
              <a:rPr lang="en-US" altLang="ja-JP" sz="2000" dirty="0"/>
              <a:t> Chips Alliance </a:t>
            </a:r>
            <a:r>
              <a:rPr lang="ja-JP" altLang="en-US" sz="2000"/>
              <a:t>がサポート</a:t>
            </a:r>
            <a:endParaRPr lang="en-US" altLang="ja-JP" sz="2000" dirty="0"/>
          </a:p>
          <a:p>
            <a:pPr indent="-228600">
              <a:lnSpc>
                <a:spcPct val="90000"/>
              </a:lnSpc>
              <a:spcBef>
                <a:spcPts val="300"/>
              </a:spcBef>
              <a:spcAft>
                <a:spcPts val="1200"/>
              </a:spcAft>
              <a:buFont typeface="Arial" panose="020B0604020202020204" pitchFamily="34" charset="0"/>
              <a:buChar char="•"/>
            </a:pPr>
            <a:r>
              <a:rPr lang="en-US" altLang="ja-JP" sz="2000" dirty="0"/>
              <a:t>2025</a:t>
            </a:r>
            <a:r>
              <a:rPr lang="ja-JP" altLang="en-US" sz="2000"/>
              <a:t>：米）</a:t>
            </a:r>
            <a:r>
              <a:rPr lang="en-US" altLang="ja-JP" sz="2000" dirty="0" err="1"/>
              <a:t>ChipFoundry.io</a:t>
            </a:r>
            <a:r>
              <a:rPr lang="ja-JP" altLang="en-US" sz="2000"/>
              <a:t>と新）</a:t>
            </a:r>
            <a:r>
              <a:rPr lang="en-US" altLang="ja-JP" sz="2000" dirty="0" err="1"/>
              <a:t>Wafer.Space</a:t>
            </a:r>
            <a:r>
              <a:rPr lang="ja-JP" altLang="en-US" sz="2000"/>
              <a:t>の</a:t>
            </a:r>
            <a:r>
              <a:rPr lang="en-US" altLang="ja-JP" sz="2000" dirty="0" err="1"/>
              <a:t>OpenMPW</a:t>
            </a:r>
            <a:r>
              <a:rPr lang="ja-JP" altLang="en-US" sz="2000"/>
              <a:t>サービス開始</a:t>
            </a:r>
            <a:endParaRPr lang="en-US" altLang="ja-JP" sz="2000" dirty="0"/>
          </a:p>
        </p:txBody>
      </p:sp>
    </p:spTree>
    <p:extLst>
      <p:ext uri="{BB962C8B-B14F-4D97-AF65-F5344CB8AC3E}">
        <p14:creationId xmlns:p14="http://schemas.microsoft.com/office/powerpoint/2010/main" val="2541329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6DDF85-BD9E-E0D9-2B26-ABB1D7F32A53}"/>
              </a:ext>
            </a:extLst>
          </p:cNvPr>
          <p:cNvSpPr>
            <a:spLocks noGrp="1"/>
          </p:cNvSpPr>
          <p:nvPr>
            <p:ph type="title"/>
          </p:nvPr>
        </p:nvSpPr>
        <p:spPr>
          <a:xfrm>
            <a:off x="3848668" y="2245810"/>
            <a:ext cx="7505132" cy="1355750"/>
          </a:xfrm>
        </p:spPr>
        <p:txBody>
          <a:bodyPr vert="horz" lIns="91440" tIns="45720" rIns="91440" bIns="45720" rtlCol="0" anchor="b">
            <a:normAutofit/>
          </a:bodyPr>
          <a:lstStyle/>
          <a:p>
            <a:r>
              <a:rPr kumimoji="1" lang="ja-JP" altLang="en-US" sz="5400" kern="1200">
                <a:solidFill>
                  <a:schemeClr val="tx1"/>
                </a:solidFill>
                <a:latin typeface="+mj-lt"/>
                <a:ea typeface="+mj-ea"/>
                <a:cs typeface="+mj-cs"/>
              </a:rPr>
              <a:t>有機半導体ハンズオン</a:t>
            </a:r>
          </a:p>
        </p:txBody>
      </p:sp>
      <p:pic>
        <p:nvPicPr>
          <p:cNvPr id="7" name="図 6" descr="ダイアグラム&#10;&#10;AI によって生成されたコンテンツは間違っている可能性があります。">
            <a:extLst>
              <a:ext uri="{FF2B5EF4-FFF2-40B4-BE49-F238E27FC236}">
                <a16:creationId xmlns:a16="http://schemas.microsoft.com/office/drawing/2014/main" id="{3A555CB5-9495-B068-B51B-F83B44C4EB06}"/>
              </a:ext>
            </a:extLst>
          </p:cNvPr>
          <p:cNvPicPr>
            <a:picLocks noChangeAspect="1"/>
          </p:cNvPicPr>
          <p:nvPr/>
        </p:nvPicPr>
        <p:blipFill>
          <a:blip r:embed="rId2">
            <a:extLst>
              <a:ext uri="{28A0092B-C50C-407E-A947-70E740481C1C}">
                <a14:useLocalDpi xmlns:a14="http://schemas.microsoft.com/office/drawing/2010/main" val="0"/>
              </a:ext>
            </a:extLst>
          </a:blip>
          <a:srcRect t="15791" r="1" b="39873"/>
          <a:stretch>
            <a:fillRect/>
          </a:stretch>
        </p:blipFill>
        <p:spPr>
          <a:xfrm>
            <a:off x="3649318" y="1"/>
            <a:ext cx="8542682" cy="2130473"/>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5" name="コンテンツ プレースホルダー 4" descr="テーブル が含まれている画像&#10;&#10;AI によって生成されたコンテンツは間違っている可能性があります。">
            <a:extLst>
              <a:ext uri="{FF2B5EF4-FFF2-40B4-BE49-F238E27FC236}">
                <a16:creationId xmlns:a16="http://schemas.microsoft.com/office/drawing/2014/main" id="{5B3D211F-1332-6B73-D620-2AD30781273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5775" r="2" b="9592"/>
          <a:stretch>
            <a:fillRect/>
          </a:stretch>
        </p:blipFill>
        <p:spPr>
          <a:xfrm>
            <a:off x="20" y="-6955"/>
            <a:ext cx="4475120"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11" name="図 10" descr="テーブル, 屋内, ケーキ, 座る が含まれている画像&#10;&#10;AI によって生成されたコンテンツは間違っている可能性があります。">
            <a:extLst>
              <a:ext uri="{FF2B5EF4-FFF2-40B4-BE49-F238E27FC236}">
                <a16:creationId xmlns:a16="http://schemas.microsoft.com/office/drawing/2014/main" id="{10895B19-8DFB-CDB8-B39E-1D71A7DB486A}"/>
              </a:ext>
            </a:extLst>
          </p:cNvPr>
          <p:cNvPicPr>
            <a:picLocks noChangeAspect="1"/>
          </p:cNvPicPr>
          <p:nvPr/>
        </p:nvPicPr>
        <p:blipFill>
          <a:blip r:embed="rId4">
            <a:extLst>
              <a:ext uri="{28A0092B-C50C-407E-A947-70E740481C1C}">
                <a14:useLocalDpi xmlns:a14="http://schemas.microsoft.com/office/drawing/2010/main" val="0"/>
              </a:ext>
            </a:extLst>
          </a:blip>
          <a:srcRect r="12675" b="-2"/>
          <a:stretch>
            <a:fillRect/>
          </a:stretch>
        </p:blipFill>
        <p:spPr>
          <a:xfrm>
            <a:off x="20" y="2279768"/>
            <a:ext cx="3484262" cy="2244420"/>
          </a:xfrm>
          <a:prstGeom prst="rect">
            <a:avLst/>
          </a:prstGeom>
        </p:spPr>
      </p:pic>
      <p:pic>
        <p:nvPicPr>
          <p:cNvPr id="9" name="図 8" descr="人, テーブル, 女性, 座る が含まれている画像&#10;&#10;AI によって生成されたコンテンツは間違っている可能性があります。">
            <a:extLst>
              <a:ext uri="{FF2B5EF4-FFF2-40B4-BE49-F238E27FC236}">
                <a16:creationId xmlns:a16="http://schemas.microsoft.com/office/drawing/2014/main" id="{EF4D2835-13C2-6EAC-3C74-4AB71BBCD689}"/>
              </a:ext>
            </a:extLst>
          </p:cNvPr>
          <p:cNvPicPr>
            <a:picLocks noChangeAspect="1"/>
          </p:cNvPicPr>
          <p:nvPr/>
        </p:nvPicPr>
        <p:blipFill>
          <a:blip r:embed="rId5">
            <a:extLst>
              <a:ext uri="{28A0092B-C50C-407E-A947-70E740481C1C}">
                <a14:useLocalDpi xmlns:a14="http://schemas.microsoft.com/office/drawing/2010/main" val="0"/>
              </a:ext>
            </a:extLst>
          </a:blip>
          <a:srcRect r="1" b="13611"/>
          <a:stretch>
            <a:fillRect/>
          </a:stretch>
        </p:blipFill>
        <p:spPr>
          <a:xfrm>
            <a:off x="7716860" y="4683320"/>
            <a:ext cx="4475140"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13" name="図 12" descr="カウンターの上に置かれた携帯電話&#10;&#10;AI によって生成されたコンテンツは間違っている可能性があります。">
            <a:extLst>
              <a:ext uri="{FF2B5EF4-FFF2-40B4-BE49-F238E27FC236}">
                <a16:creationId xmlns:a16="http://schemas.microsoft.com/office/drawing/2014/main" id="{4A8972E5-FF56-D177-C651-207DAC7D20C4}"/>
              </a:ext>
            </a:extLst>
          </p:cNvPr>
          <p:cNvPicPr>
            <a:picLocks noChangeAspect="1"/>
          </p:cNvPicPr>
          <p:nvPr/>
        </p:nvPicPr>
        <p:blipFill>
          <a:blip r:embed="rId6">
            <a:extLst>
              <a:ext uri="{28A0092B-C50C-407E-A947-70E740481C1C}">
                <a14:useLocalDpi xmlns:a14="http://schemas.microsoft.com/office/drawing/2010/main" val="0"/>
              </a:ext>
            </a:extLst>
          </a:blip>
          <a:srcRect t="21860" r="-2" b="32982"/>
          <a:stretch>
            <a:fillRect/>
          </a:stretch>
        </p:blipFill>
        <p:spPr>
          <a:xfrm>
            <a:off x="20" y="4682839"/>
            <a:ext cx="8563356" cy="2175160"/>
          </a:xfrm>
          <a:custGeom>
            <a:avLst/>
            <a:gdLst/>
            <a:ahLst/>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2377221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69237417-2636-7088-FD88-0292197B2544}"/>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kumimoji="1" lang="ja-JP" altLang="en-US" sz="3400" kern="1200">
                <a:solidFill>
                  <a:srgbClr val="FFFFFF"/>
                </a:solidFill>
                <a:latin typeface="+mj-lt"/>
                <a:ea typeface="+mj-ea"/>
                <a:cs typeface="+mj-cs"/>
              </a:rPr>
              <a:t>色素増刊太陽光パネルハンズオン</a:t>
            </a:r>
          </a:p>
        </p:txBody>
      </p:sp>
      <p:pic>
        <p:nvPicPr>
          <p:cNvPr id="7" name="図 6" descr="建物, レンガ が含まれている画像&#10;&#10;AI によって生成されたコンテンツは間違っている可能性があります。">
            <a:extLst>
              <a:ext uri="{FF2B5EF4-FFF2-40B4-BE49-F238E27FC236}">
                <a16:creationId xmlns:a16="http://schemas.microsoft.com/office/drawing/2014/main" id="{BE9651D2-5707-520F-614A-A36A44B58DFD}"/>
              </a:ext>
            </a:extLst>
          </p:cNvPr>
          <p:cNvPicPr>
            <a:picLocks noChangeAspect="1"/>
          </p:cNvPicPr>
          <p:nvPr/>
        </p:nvPicPr>
        <p:blipFill>
          <a:blip r:embed="rId2">
            <a:extLst>
              <a:ext uri="{28A0092B-C50C-407E-A947-70E740481C1C}">
                <a14:useLocalDpi xmlns:a14="http://schemas.microsoft.com/office/drawing/2010/main" val="0"/>
              </a:ext>
            </a:extLst>
          </a:blip>
          <a:srcRect t="5729" r="1" b="151"/>
          <a:stretch>
            <a:fillRect/>
          </a:stretch>
        </p:blipFill>
        <p:spPr>
          <a:xfrm>
            <a:off x="317636" y="321734"/>
            <a:ext cx="3797570" cy="2010551"/>
          </a:xfrm>
          <a:prstGeom prst="rect">
            <a:avLst/>
          </a:prstGeom>
        </p:spPr>
      </p:pic>
      <p:pic>
        <p:nvPicPr>
          <p:cNvPr id="9" name="図 8" descr="建物, 屋内, 座る, 猫 が含まれている画像&#10;&#10;AI によって生成されたコンテンツは間違っている可能性があります。">
            <a:extLst>
              <a:ext uri="{FF2B5EF4-FFF2-40B4-BE49-F238E27FC236}">
                <a16:creationId xmlns:a16="http://schemas.microsoft.com/office/drawing/2014/main" id="{DCF3AC40-890A-970C-A967-519ADB32D598}"/>
              </a:ext>
            </a:extLst>
          </p:cNvPr>
          <p:cNvPicPr>
            <a:picLocks noChangeAspect="1"/>
          </p:cNvPicPr>
          <p:nvPr/>
        </p:nvPicPr>
        <p:blipFill>
          <a:blip r:embed="rId3">
            <a:extLst>
              <a:ext uri="{28A0092B-C50C-407E-A947-70E740481C1C}">
                <a14:useLocalDpi xmlns:a14="http://schemas.microsoft.com/office/drawing/2010/main" val="0"/>
              </a:ext>
            </a:extLst>
          </a:blip>
          <a:srcRect t="5657" r="1" b="1"/>
          <a:stretch>
            <a:fillRect/>
          </a:stretch>
        </p:blipFill>
        <p:spPr>
          <a:xfrm>
            <a:off x="317634" y="2422097"/>
            <a:ext cx="3794760" cy="2013804"/>
          </a:xfrm>
          <a:prstGeom prst="rect">
            <a:avLst/>
          </a:prstGeom>
        </p:spPr>
      </p:pic>
      <p:pic>
        <p:nvPicPr>
          <p:cNvPr id="11" name="図 10" descr="食品 が含まれている画像&#10;&#10;AI によって生成されたコンテンツは間違っている可能性があります。">
            <a:extLst>
              <a:ext uri="{FF2B5EF4-FFF2-40B4-BE49-F238E27FC236}">
                <a16:creationId xmlns:a16="http://schemas.microsoft.com/office/drawing/2014/main" id="{7A7C9915-4848-03D3-9BE2-E31134E699DC}"/>
              </a:ext>
            </a:extLst>
          </p:cNvPr>
          <p:cNvPicPr>
            <a:picLocks noChangeAspect="1"/>
          </p:cNvPicPr>
          <p:nvPr/>
        </p:nvPicPr>
        <p:blipFill>
          <a:blip r:embed="rId4">
            <a:extLst>
              <a:ext uri="{28A0092B-C50C-407E-A947-70E740481C1C}">
                <a14:useLocalDpi xmlns:a14="http://schemas.microsoft.com/office/drawing/2010/main" val="0"/>
              </a:ext>
            </a:extLst>
          </a:blip>
          <a:srcRect l="26046" r="22054" b="2"/>
          <a:stretch>
            <a:fillRect/>
          </a:stretch>
        </p:blipFill>
        <p:spPr>
          <a:xfrm>
            <a:off x="4202549" y="321732"/>
            <a:ext cx="3793472" cy="4111323"/>
          </a:xfrm>
          <a:prstGeom prst="rect">
            <a:avLst/>
          </a:prstGeom>
        </p:spPr>
      </p:pic>
      <p:pic>
        <p:nvPicPr>
          <p:cNvPr id="13" name="図 12" descr="メーター が含まれている画像&#10;&#10;AI によって生成されたコンテンツは間違っている可能性があります。">
            <a:extLst>
              <a:ext uri="{FF2B5EF4-FFF2-40B4-BE49-F238E27FC236}">
                <a16:creationId xmlns:a16="http://schemas.microsoft.com/office/drawing/2014/main" id="{0F1D1CD3-976B-368C-EA88-6E89D885C9C2}"/>
              </a:ext>
            </a:extLst>
          </p:cNvPr>
          <p:cNvPicPr>
            <a:picLocks noChangeAspect="1"/>
          </p:cNvPicPr>
          <p:nvPr/>
        </p:nvPicPr>
        <p:blipFill>
          <a:blip r:embed="rId5">
            <a:extLst>
              <a:ext uri="{28A0092B-C50C-407E-A947-70E740481C1C}">
                <a14:useLocalDpi xmlns:a14="http://schemas.microsoft.com/office/drawing/2010/main" val="0"/>
              </a:ext>
            </a:extLst>
          </a:blip>
          <a:srcRect l="25034" r="23004" b="3"/>
          <a:stretch>
            <a:fillRect/>
          </a:stretch>
        </p:blipFill>
        <p:spPr>
          <a:xfrm>
            <a:off x="8086176" y="321733"/>
            <a:ext cx="3797984" cy="4111321"/>
          </a:xfrm>
          <a:prstGeom prst="rect">
            <a:avLst/>
          </a:prstGeom>
        </p:spPr>
      </p:pic>
      <p:pic>
        <p:nvPicPr>
          <p:cNvPr id="5" name="コンテンツ プレースホルダー 4" descr="皿の上にあるコーヒー&#10;&#10;AI によって生成されたコンテンツは間違っている可能性があります。">
            <a:extLst>
              <a:ext uri="{FF2B5EF4-FFF2-40B4-BE49-F238E27FC236}">
                <a16:creationId xmlns:a16="http://schemas.microsoft.com/office/drawing/2014/main" id="{0888202A-6E68-10CE-6E03-1407FE3C1DAE}"/>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t="5809" r="1" b="1"/>
          <a:stretch>
            <a:fillRect/>
          </a:stretch>
        </p:blipFill>
        <p:spPr>
          <a:xfrm>
            <a:off x="317634" y="4525715"/>
            <a:ext cx="3794760" cy="2010551"/>
          </a:xfrm>
          <a:prstGeom prst="rect">
            <a:avLst/>
          </a:prstGeom>
        </p:spPr>
      </p:pic>
      <p:cxnSp>
        <p:nvCxnSpPr>
          <p:cNvPr id="20" name="Straight Connector 1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351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54C3E9EA-F022-0814-4FB0-8C6E619A89F3}"/>
              </a:ext>
            </a:extLst>
          </p:cNvPr>
          <p:cNvSpPr>
            <a:spLocks noGrp="1"/>
          </p:cNvSpPr>
          <p:nvPr>
            <p:ph type="title"/>
          </p:nvPr>
        </p:nvSpPr>
        <p:spPr>
          <a:xfrm>
            <a:off x="589560" y="856180"/>
            <a:ext cx="4560584" cy="1128068"/>
          </a:xfrm>
        </p:spPr>
        <p:txBody>
          <a:bodyPr anchor="ctr">
            <a:normAutofit/>
          </a:bodyPr>
          <a:lstStyle/>
          <a:p>
            <a:r>
              <a:rPr lang="ja-JP" altLang="en-US" sz="4000"/>
              <a:t>執筆</a:t>
            </a:r>
            <a:endParaRPr kumimoji="1" lang="ja-JP" altLang="en-US" sz="400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F10FCEF3-9B88-4FD5-5171-FE8D3F549587}"/>
              </a:ext>
            </a:extLst>
          </p:cNvPr>
          <p:cNvSpPr>
            <a:spLocks noGrp="1"/>
          </p:cNvSpPr>
          <p:nvPr>
            <p:ph idx="1"/>
          </p:nvPr>
        </p:nvSpPr>
        <p:spPr>
          <a:xfrm>
            <a:off x="590718" y="2330505"/>
            <a:ext cx="5225881" cy="3979585"/>
          </a:xfrm>
        </p:spPr>
        <p:txBody>
          <a:bodyPr anchor="ctr">
            <a:normAutofit/>
          </a:bodyPr>
          <a:lstStyle/>
          <a:p>
            <a:r>
              <a:rPr lang="ja-JP" altLang="en-US" sz="2000" kern="100" dirty="0">
                <a:effectLst/>
                <a:latin typeface="Times New Roman" panose="02020603050405020304" pitchFamily="18" charset="0"/>
                <a:ea typeface="ＭＳ 明朝" panose="02020609040205080304" pitchFamily="17" charset="-128"/>
              </a:rPr>
              <a:t>目標</a:t>
            </a:r>
            <a:endParaRPr lang="en-US" altLang="ja-JP" sz="2000" kern="100" dirty="0">
              <a:effectLst/>
              <a:latin typeface="Times New Roman" panose="02020603050405020304" pitchFamily="18" charset="0"/>
              <a:ea typeface="ＭＳ 明朝" panose="02020609040205080304" pitchFamily="17" charset="-128"/>
            </a:endParaRPr>
          </a:p>
          <a:p>
            <a:pPr lvl="1"/>
            <a:r>
              <a:rPr lang="ja-JP" altLang="ja-JP" sz="1600" kern="100" dirty="0">
                <a:effectLst/>
                <a:latin typeface="Times New Roman" panose="02020603050405020304" pitchFamily="18" charset="0"/>
                <a:ea typeface="ＭＳ 明朝" panose="02020609040205080304" pitchFamily="17" charset="-128"/>
              </a:rPr>
              <a:t>技術系コミュニティで流行っている技術系</a:t>
            </a:r>
            <a:r>
              <a:rPr lang="ja-JP" altLang="ja-JP" sz="1600" kern="100">
                <a:effectLst/>
                <a:latin typeface="Times New Roman" panose="02020603050405020304" pitchFamily="18" charset="0"/>
                <a:ea typeface="ＭＳ 明朝" panose="02020609040205080304" pitchFamily="17" charset="-128"/>
              </a:rPr>
              <a:t>同人誌即売会</a:t>
            </a:r>
            <a:endParaRPr lang="en-US" altLang="ja-JP" sz="1600" kern="100" dirty="0">
              <a:effectLst/>
              <a:latin typeface="Times New Roman" panose="02020603050405020304" pitchFamily="18" charset="0"/>
              <a:ea typeface="ＭＳ 明朝" panose="02020609040205080304" pitchFamily="17" charset="-128"/>
            </a:endParaRPr>
          </a:p>
          <a:p>
            <a:pPr lvl="1"/>
            <a:r>
              <a:rPr lang="ja-JP" altLang="en-US" sz="1600" kern="100">
                <a:latin typeface="Times New Roman" panose="02020603050405020304" pitchFamily="18" charset="0"/>
                <a:ea typeface="ＭＳ 明朝" panose="02020609040205080304" pitchFamily="17" charset="-128"/>
              </a:rPr>
              <a:t>各種技術雑誌</a:t>
            </a:r>
            <a:endParaRPr lang="en-US" altLang="ja-JP" sz="1600" kern="100" dirty="0">
              <a:effectLst/>
              <a:latin typeface="Times New Roman" panose="02020603050405020304" pitchFamily="18" charset="0"/>
              <a:ea typeface="ＭＳ 明朝" panose="02020609040205080304" pitchFamily="17" charset="-128"/>
            </a:endParaRPr>
          </a:p>
          <a:p>
            <a:endParaRPr lang="en-US" altLang="ja-JP" sz="2000" kern="100" dirty="0">
              <a:effectLst/>
              <a:latin typeface="Times New Roman" panose="02020603050405020304" pitchFamily="18" charset="0"/>
              <a:ea typeface="ＭＳ 明朝" panose="02020609040205080304" pitchFamily="17" charset="-128"/>
            </a:endParaRPr>
          </a:p>
          <a:p>
            <a:r>
              <a:rPr lang="ja-JP" altLang="ja-JP" sz="2000" kern="100">
                <a:effectLst/>
                <a:latin typeface="Times New Roman" panose="02020603050405020304" pitchFamily="18" charset="0"/>
                <a:ea typeface="ＭＳ 明朝" panose="02020609040205080304" pitchFamily="17" charset="-128"/>
              </a:rPr>
              <a:t>初心者向け</a:t>
            </a:r>
            <a:endParaRPr lang="en-US" altLang="ja-JP" sz="2000" kern="100" dirty="0">
              <a:latin typeface="Times New Roman" panose="02020603050405020304" pitchFamily="18" charset="0"/>
              <a:ea typeface="ＭＳ 明朝" panose="02020609040205080304" pitchFamily="17" charset="-128"/>
            </a:endParaRPr>
          </a:p>
          <a:p>
            <a:pPr lvl="1"/>
            <a:r>
              <a:rPr lang="ja-JP" altLang="ja-JP" sz="1600" kern="100" dirty="0">
                <a:effectLst/>
                <a:latin typeface="Times New Roman" panose="02020603050405020304" pitchFamily="18" charset="0"/>
                <a:ea typeface="ＭＳ 明朝" panose="02020609040205080304" pitchFamily="17" charset="-128"/>
              </a:rPr>
              <a:t>半導体の解説からインバータ設計</a:t>
            </a:r>
            <a:endParaRPr lang="en-US" altLang="ja-JP" sz="1600" kern="100" dirty="0">
              <a:effectLst/>
              <a:latin typeface="Times New Roman" panose="02020603050405020304" pitchFamily="18" charset="0"/>
              <a:ea typeface="ＭＳ 明朝" panose="02020609040205080304" pitchFamily="17" charset="-128"/>
            </a:endParaRPr>
          </a:p>
          <a:p>
            <a:r>
              <a:rPr lang="ja-JP" altLang="ja-JP" sz="2000" kern="100" dirty="0">
                <a:effectLst/>
                <a:latin typeface="Times New Roman" panose="02020603050405020304" pitchFamily="18" charset="0"/>
                <a:ea typeface="ＭＳ 明朝" panose="02020609040205080304" pitchFamily="17" charset="-128"/>
              </a:rPr>
              <a:t>中級者向け</a:t>
            </a:r>
            <a:endParaRPr lang="en-US" altLang="ja-JP" sz="2000" kern="100" dirty="0">
              <a:latin typeface="Times New Roman" panose="02020603050405020304" pitchFamily="18" charset="0"/>
              <a:ea typeface="ＭＳ 明朝" panose="02020609040205080304" pitchFamily="17" charset="-128"/>
            </a:endParaRPr>
          </a:p>
          <a:p>
            <a:pPr lvl="1"/>
            <a:r>
              <a:rPr lang="en-US" altLang="ja-JP" sz="1600" kern="100" dirty="0">
                <a:latin typeface="Times New Roman" panose="02020603050405020304" pitchFamily="18" charset="0"/>
                <a:ea typeface="ＭＳ 明朝" panose="02020609040205080304" pitchFamily="17" charset="-128"/>
              </a:rPr>
              <a:t>OPAMP,CS,BGR</a:t>
            </a:r>
            <a:r>
              <a:rPr lang="ja-JP" altLang="en-US" sz="1600" kern="100">
                <a:latin typeface="Times New Roman" panose="02020603050405020304" pitchFamily="18" charset="0"/>
                <a:ea typeface="ＭＳ 明朝" panose="02020609040205080304" pitchFamily="17" charset="-128"/>
              </a:rPr>
              <a:t>などの各部品的な回路</a:t>
            </a:r>
            <a:r>
              <a:rPr lang="ja-JP" altLang="ja-JP" sz="1600" kern="100">
                <a:effectLst/>
                <a:latin typeface="Times New Roman" panose="02020603050405020304" pitchFamily="18" charset="0"/>
                <a:ea typeface="ＭＳ 明朝" panose="02020609040205080304" pitchFamily="17" charset="-128"/>
              </a:rPr>
              <a:t>の</a:t>
            </a:r>
            <a:r>
              <a:rPr lang="ja-JP" altLang="ja-JP" sz="1600" kern="100" dirty="0">
                <a:effectLst/>
                <a:latin typeface="Times New Roman" panose="02020603050405020304" pitchFamily="18" charset="0"/>
                <a:ea typeface="ＭＳ 明朝" panose="02020609040205080304" pitchFamily="17" charset="-128"/>
              </a:rPr>
              <a:t>解説</a:t>
            </a:r>
            <a:r>
              <a:rPr lang="ja-JP" altLang="ja-JP" sz="1600" kern="100">
                <a:effectLst/>
                <a:latin typeface="Times New Roman" panose="02020603050405020304" pitchFamily="18" charset="0"/>
                <a:ea typeface="ＭＳ 明朝" panose="02020609040205080304" pitchFamily="17" charset="-128"/>
              </a:rPr>
              <a:t>・設計</a:t>
            </a:r>
            <a:endParaRPr lang="en-US" altLang="ja-JP" sz="1600" kern="100" dirty="0">
              <a:effectLst/>
              <a:latin typeface="Times New Roman" panose="02020603050405020304" pitchFamily="18" charset="0"/>
              <a:ea typeface="ＭＳ 明朝" panose="02020609040205080304" pitchFamily="17" charset="-128"/>
            </a:endParaRPr>
          </a:p>
          <a:p>
            <a:pPr lvl="1"/>
            <a:endParaRPr lang="en-US" altLang="ja-JP" sz="1600" kern="100" dirty="0">
              <a:effectLst/>
              <a:latin typeface="Times New Roman" panose="02020603050405020304" pitchFamily="18" charset="0"/>
              <a:ea typeface="ＭＳ 明朝" panose="02020609040205080304" pitchFamily="17" charset="-128"/>
            </a:endParaRPr>
          </a:p>
          <a:p>
            <a:pPr lvl="1"/>
            <a:r>
              <a:rPr lang="ja-JP" altLang="en-US" sz="1600" kern="100">
                <a:latin typeface="Times New Roman" panose="02020603050405020304" pitchFamily="18" charset="0"/>
                <a:ea typeface="ＭＳ 明朝" panose="02020609040205080304" pitchFamily="17" charset="-128"/>
              </a:rPr>
              <a:t>サポートサイト</a:t>
            </a:r>
            <a:endParaRPr lang="en-US" altLang="ja-JP" sz="1600" kern="100" dirty="0">
              <a:latin typeface="Times New Roman" panose="02020603050405020304" pitchFamily="18" charset="0"/>
              <a:ea typeface="ＭＳ 明朝" panose="02020609040205080304" pitchFamily="17" charset="-128"/>
            </a:endParaRPr>
          </a:p>
          <a:p>
            <a:pPr lvl="2"/>
            <a:r>
              <a:rPr lang="en-US" altLang="ja-JP" sz="1200" kern="100" dirty="0">
                <a:latin typeface="Times New Roman" panose="02020603050405020304" pitchFamily="18" charset="0"/>
                <a:ea typeface="ＭＳ 明朝" panose="02020609040205080304" pitchFamily="17" charset="-128"/>
                <a:hlinkClick r:id="rId2"/>
              </a:rPr>
              <a:t>https://github.com/ishi-kai/OpenSourceSiliconMagazine</a:t>
            </a:r>
            <a:endParaRPr lang="en-US" altLang="ja-JP" kern="100" dirty="0">
              <a:latin typeface="Times New Roman" panose="02020603050405020304" pitchFamily="18" charset="0"/>
              <a:ea typeface="ＭＳ 明朝" panose="02020609040205080304" pitchFamily="17" charset="-128"/>
            </a:endParaRP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図 5">
            <a:extLst>
              <a:ext uri="{FF2B5EF4-FFF2-40B4-BE49-F238E27FC236}">
                <a16:creationId xmlns:a16="http://schemas.microsoft.com/office/drawing/2014/main" id="{E62031DA-E64F-0E84-D31D-1A0F02DF1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992" y="570199"/>
            <a:ext cx="4110874" cy="5739891"/>
          </a:xfrm>
          <a:prstGeom prst="rect">
            <a:avLst/>
          </a:prstGeom>
        </p:spPr>
      </p:pic>
    </p:spTree>
    <p:extLst>
      <p:ext uri="{BB962C8B-B14F-4D97-AF65-F5344CB8AC3E}">
        <p14:creationId xmlns:p14="http://schemas.microsoft.com/office/powerpoint/2010/main" val="2835567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1">
          <a:extLst>
            <a:ext uri="{FF2B5EF4-FFF2-40B4-BE49-F238E27FC236}">
              <a16:creationId xmlns:a16="http://schemas.microsoft.com/office/drawing/2014/main" id="{1889DD05-E1B7-0248-E9EF-6076CA20375D}"/>
            </a:ext>
          </a:extLst>
        </p:cNvPr>
        <p:cNvGrpSpPr/>
        <p:nvPr/>
      </p:nvGrpSpPr>
      <p:grpSpPr>
        <a:xfrm>
          <a:off x="0" y="0"/>
          <a:ext cx="0" cy="0"/>
          <a:chOff x="0" y="0"/>
          <a:chExt cx="0" cy="0"/>
        </a:xfrm>
      </p:grpSpPr>
      <p:sp>
        <p:nvSpPr>
          <p:cNvPr id="263" name="Google Shape;263;p45">
            <a:extLst>
              <a:ext uri="{FF2B5EF4-FFF2-40B4-BE49-F238E27FC236}">
                <a16:creationId xmlns:a16="http://schemas.microsoft.com/office/drawing/2014/main" id="{59A638EB-1D46-31A1-7788-3F6F5C8BE88A}"/>
              </a:ext>
            </a:extLst>
          </p:cNvPr>
          <p:cNvSpPr txBox="1">
            <a:spLocks noGrp="1"/>
          </p:cNvSpPr>
          <p:nvPr>
            <p:ph type="title"/>
          </p:nvPr>
        </p:nvSpPr>
        <p:spPr>
          <a:xfrm>
            <a:off x="1057025" y="922644"/>
            <a:ext cx="5040285" cy="1169585"/>
          </a:xfrm>
          <a:prstGeom prst="rect">
            <a:avLst/>
          </a:prstGeom>
        </p:spPr>
        <p:txBody>
          <a:bodyPr spcFirstLastPara="1" vert="horz" lIns="121900" tIns="121900" rIns="121900" bIns="121900" rtlCol="0" anchor="b" anchorCtr="0">
            <a:normAutofit/>
          </a:bodyPr>
          <a:lstStyle/>
          <a:p>
            <a:pPr>
              <a:spcBef>
                <a:spcPts val="0"/>
              </a:spcBef>
            </a:pPr>
            <a:r>
              <a:rPr lang="en-US" altLang="ja-JP" sz="4000" dirty="0"/>
              <a:t>ISHI</a:t>
            </a:r>
            <a:r>
              <a:rPr lang="ja-JP" altLang="en-US" sz="4000" dirty="0"/>
              <a:t>会の情報</a:t>
            </a:r>
          </a:p>
        </p:txBody>
      </p:sp>
      <p:sp>
        <p:nvSpPr>
          <p:cNvPr id="262" name="Google Shape;262;p45">
            <a:extLst>
              <a:ext uri="{FF2B5EF4-FFF2-40B4-BE49-F238E27FC236}">
                <a16:creationId xmlns:a16="http://schemas.microsoft.com/office/drawing/2014/main" id="{7B16CF63-AB7A-4081-8905-E9F8AA19EE50}"/>
              </a:ext>
            </a:extLst>
          </p:cNvPr>
          <p:cNvSpPr txBox="1">
            <a:spLocks noGrp="1"/>
          </p:cNvSpPr>
          <p:nvPr>
            <p:ph idx="1"/>
          </p:nvPr>
        </p:nvSpPr>
        <p:spPr>
          <a:xfrm>
            <a:off x="1055713" y="2508105"/>
            <a:ext cx="6694915" cy="3632493"/>
          </a:xfrm>
          <a:prstGeom prst="rect">
            <a:avLst/>
          </a:prstGeom>
        </p:spPr>
        <p:txBody>
          <a:bodyPr spcFirstLastPara="1" vert="horz" lIns="121900" tIns="121900" rIns="121900" bIns="121900" rtlCol="0" anchor="ctr" anchorCtr="0">
            <a:normAutofit/>
          </a:bodyPr>
          <a:lstStyle/>
          <a:p>
            <a:pPr marL="609585" indent="-474121">
              <a:spcBef>
                <a:spcPts val="0"/>
              </a:spcBef>
              <a:spcAft>
                <a:spcPts val="600"/>
              </a:spcAft>
              <a:buSzPts val="2000"/>
              <a:buChar char="●"/>
            </a:pPr>
            <a:r>
              <a:rPr lang="ja-JP" altLang="en-US" sz="1700" dirty="0"/>
              <a:t>メンバー数</a:t>
            </a:r>
          </a:p>
          <a:p>
            <a:pPr marL="1371554" lvl="1" indent="-440256">
              <a:spcBef>
                <a:spcPts val="0"/>
              </a:spcBef>
              <a:spcAft>
                <a:spcPts val="600"/>
              </a:spcAft>
              <a:buSzPts val="1600"/>
              <a:buChar char="■"/>
            </a:pPr>
            <a:r>
              <a:rPr lang="en-US" altLang="ja-JP" sz="2100" dirty="0"/>
              <a:t>600</a:t>
            </a:r>
            <a:r>
              <a:rPr lang="ja-JP" altLang="en-US" sz="2100"/>
              <a:t>名</a:t>
            </a:r>
            <a:r>
              <a:rPr lang="en-US" altLang="ja-JP" sz="2100" dirty="0"/>
              <a:t>Over</a:t>
            </a:r>
            <a:r>
              <a:rPr lang="ja-JP" altLang="en-US" sz="2000" dirty="0"/>
              <a:t>（</a:t>
            </a:r>
            <a:r>
              <a:rPr lang="en-US" altLang="ja-JP" sz="2000" dirty="0"/>
              <a:t>20-30</a:t>
            </a:r>
            <a:r>
              <a:rPr lang="ja-JP" altLang="en-US" sz="2000" dirty="0"/>
              <a:t>名ほど常にアクティブ）</a:t>
            </a:r>
            <a:endParaRPr lang="ja-JP" altLang="en-US" sz="2100" dirty="0"/>
          </a:p>
          <a:p>
            <a:pPr marL="609585" indent="-474121">
              <a:spcBef>
                <a:spcPts val="0"/>
              </a:spcBef>
              <a:spcAft>
                <a:spcPts val="600"/>
              </a:spcAft>
              <a:buSzPts val="2000"/>
              <a:buChar char="●"/>
            </a:pPr>
            <a:r>
              <a:rPr lang="ja-JP" altLang="en-US" sz="1700" dirty="0"/>
              <a:t>ホームページ</a:t>
            </a:r>
          </a:p>
          <a:p>
            <a:pPr marL="1371554" lvl="1" indent="-440256">
              <a:spcBef>
                <a:spcPts val="0"/>
              </a:spcBef>
              <a:spcAft>
                <a:spcPts val="600"/>
              </a:spcAft>
              <a:buSzPts val="1600"/>
              <a:buChar char="■"/>
            </a:pPr>
            <a:r>
              <a:rPr lang="en-US" altLang="ja-JP" sz="2100" u="sng" dirty="0">
                <a:hlinkClick r:id="rId3"/>
              </a:rPr>
              <a:t>https://ishi-kai.org/</a:t>
            </a:r>
            <a:endParaRPr lang="ja-JP" altLang="en-US" sz="1700" dirty="0"/>
          </a:p>
          <a:p>
            <a:pPr marL="1066785" lvl="1" indent="-474121">
              <a:spcBef>
                <a:spcPts val="0"/>
              </a:spcBef>
              <a:spcAft>
                <a:spcPts val="600"/>
              </a:spcAft>
              <a:buSzPts val="2000"/>
              <a:buChar char="●"/>
            </a:pPr>
            <a:r>
              <a:rPr lang="en-US" altLang="ja-JP" sz="1300" dirty="0"/>
              <a:t>Discord</a:t>
            </a:r>
            <a:r>
              <a:rPr lang="ja-JP" altLang="en-US" sz="1300" dirty="0"/>
              <a:t>上で活動中</a:t>
            </a:r>
          </a:p>
          <a:p>
            <a:pPr marL="1676370" lvl="2" indent="-457189">
              <a:spcBef>
                <a:spcPts val="0"/>
              </a:spcBef>
              <a:spcAft>
                <a:spcPts val="600"/>
              </a:spcAft>
              <a:buSzPts val="1800"/>
              <a:buChar char="○"/>
            </a:pPr>
            <a:r>
              <a:rPr lang="en-US" altLang="ja-JP" sz="1300" u="sng" dirty="0">
                <a:hlinkClick r:id="rId4"/>
              </a:rPr>
              <a:t>https://discord.gg/RwAWF5mZSR</a:t>
            </a:r>
            <a:endParaRPr lang="ja-JP" altLang="en-US" sz="1300" dirty="0"/>
          </a:p>
          <a:p>
            <a:pPr marL="609585" indent="-474121">
              <a:spcBef>
                <a:spcPts val="0"/>
              </a:spcBef>
              <a:spcAft>
                <a:spcPts val="600"/>
              </a:spcAft>
              <a:buSzPts val="2000"/>
              <a:buChar char="●"/>
            </a:pPr>
            <a:endParaRPr lang="ja-JP" altLang="en-US" sz="1700" dirty="0"/>
          </a:p>
          <a:p>
            <a:pPr marL="609585" indent="-474121">
              <a:spcBef>
                <a:spcPts val="0"/>
              </a:spcBef>
              <a:spcAft>
                <a:spcPts val="600"/>
              </a:spcAft>
              <a:buSzPts val="2000"/>
              <a:buChar char="●"/>
            </a:pPr>
            <a:r>
              <a:rPr lang="ja-JP" altLang="en-US" sz="1700" dirty="0"/>
              <a:t>イベント告知（勉強会など）</a:t>
            </a:r>
          </a:p>
          <a:p>
            <a:pPr marL="1371554" lvl="1" indent="-440256">
              <a:spcBef>
                <a:spcPts val="0"/>
              </a:spcBef>
              <a:spcAft>
                <a:spcPts val="600"/>
              </a:spcAft>
              <a:buSzPts val="1600"/>
              <a:buChar char="■"/>
            </a:pPr>
            <a:r>
              <a:rPr lang="en-US" altLang="ja-JP" sz="2100" u="sng" dirty="0">
                <a:hlinkClick r:id="rId5"/>
              </a:rPr>
              <a:t>https://ishikai.connpass.com/</a:t>
            </a:r>
            <a:endParaRPr lang="en-US" altLang="ja-JP" sz="2100" u="sng" dirty="0"/>
          </a:p>
          <a:p>
            <a:pPr marL="1828754" lvl="2" indent="-440256">
              <a:spcBef>
                <a:spcPts val="0"/>
              </a:spcBef>
              <a:spcAft>
                <a:spcPts val="600"/>
              </a:spcAft>
              <a:buSzPts val="1600"/>
              <a:buChar char="■"/>
            </a:pPr>
            <a:r>
              <a:rPr lang="en-US" altLang="ja-JP" sz="1700" u="sng" dirty="0"/>
              <a:t>20</a:t>
            </a:r>
            <a:r>
              <a:rPr lang="ja-JP" altLang="en-US" sz="1700" u="sng" dirty="0"/>
              <a:t>～</a:t>
            </a:r>
            <a:r>
              <a:rPr lang="en-US" altLang="ja-JP" sz="1700" u="sng" dirty="0"/>
              <a:t>50</a:t>
            </a:r>
            <a:r>
              <a:rPr lang="ja-JP" altLang="en-US" sz="1700" u="sng" dirty="0"/>
              <a:t>名ほどが常時参加</a:t>
            </a:r>
            <a:endParaRPr lang="ja-JP" altLang="en-US" sz="1700" dirty="0"/>
          </a:p>
        </p:txBody>
      </p:sp>
      <p:pic>
        <p:nvPicPr>
          <p:cNvPr id="264" name="Google Shape;264;p45">
            <a:extLst>
              <a:ext uri="{FF2B5EF4-FFF2-40B4-BE49-F238E27FC236}">
                <a16:creationId xmlns:a16="http://schemas.microsoft.com/office/drawing/2014/main" id="{DC0A5205-942D-FE7F-DC03-557FBAE94FC0}"/>
              </a:ext>
            </a:extLst>
          </p:cNvPr>
          <p:cNvPicPr preferRelativeResize="0"/>
          <p:nvPr/>
        </p:nvPicPr>
        <p:blipFill>
          <a:blip r:embed="rId6"/>
          <a:stretch>
            <a:fillRect/>
          </a:stretch>
        </p:blipFill>
        <p:spPr>
          <a:xfrm>
            <a:off x="7850640" y="774285"/>
            <a:ext cx="2581173" cy="2581173"/>
          </a:xfrm>
          <a:prstGeom prst="rect">
            <a:avLst/>
          </a:prstGeom>
          <a:noFill/>
        </p:spPr>
      </p:pic>
      <p:pic>
        <p:nvPicPr>
          <p:cNvPr id="265" name="Google Shape;265;p45">
            <a:extLst>
              <a:ext uri="{FF2B5EF4-FFF2-40B4-BE49-F238E27FC236}">
                <a16:creationId xmlns:a16="http://schemas.microsoft.com/office/drawing/2014/main" id="{69F06C1C-62BE-8E69-6828-8079A3AEAFBB}"/>
              </a:ext>
            </a:extLst>
          </p:cNvPr>
          <p:cNvPicPr preferRelativeResize="0"/>
          <p:nvPr/>
        </p:nvPicPr>
        <p:blipFill>
          <a:blip r:embed="rId7"/>
          <a:stretch>
            <a:fillRect/>
          </a:stretch>
        </p:blipFill>
        <p:spPr>
          <a:xfrm>
            <a:off x="7618799" y="3575074"/>
            <a:ext cx="3044856" cy="2581173"/>
          </a:xfrm>
          <a:prstGeom prst="rect">
            <a:avLst/>
          </a:prstGeom>
          <a:noFill/>
        </p:spPr>
      </p:pic>
    </p:spTree>
    <p:extLst>
      <p:ext uri="{BB962C8B-B14F-4D97-AF65-F5344CB8AC3E}">
        <p14:creationId xmlns:p14="http://schemas.microsoft.com/office/powerpoint/2010/main" val="3028097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 が含まれている画像&#10;&#10;自動的に生成された説明">
            <a:extLst>
              <a:ext uri="{FF2B5EF4-FFF2-40B4-BE49-F238E27FC236}">
                <a16:creationId xmlns:a16="http://schemas.microsoft.com/office/drawing/2014/main" id="{E3AD85D5-B4A9-8F76-DE64-7088B5B30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8077" y="0"/>
            <a:ext cx="7715846" cy="6858000"/>
          </a:xfrm>
          <a:prstGeom prst="rect">
            <a:avLst/>
          </a:prstGeom>
        </p:spPr>
      </p:pic>
      <p:sp>
        <p:nvSpPr>
          <p:cNvPr id="5" name="コンテンツ プレースホルダー 2">
            <a:extLst>
              <a:ext uri="{FF2B5EF4-FFF2-40B4-BE49-F238E27FC236}">
                <a16:creationId xmlns:a16="http://schemas.microsoft.com/office/drawing/2014/main" id="{DEC8EF22-A8F7-090E-5E32-6C33286A0B61}"/>
              </a:ext>
            </a:extLst>
          </p:cNvPr>
          <p:cNvSpPr>
            <a:spLocks noGrp="1"/>
          </p:cNvSpPr>
          <p:nvPr>
            <p:ph idx="1"/>
          </p:nvPr>
        </p:nvSpPr>
        <p:spPr>
          <a:xfrm>
            <a:off x="419100" y="1422400"/>
            <a:ext cx="11620499" cy="4876800"/>
          </a:xfrm>
          <a:solidFill>
            <a:schemeClr val="bg1"/>
          </a:solidFill>
          <a:ln w="12700">
            <a:solidFill>
              <a:schemeClr val="tx1"/>
            </a:solidFill>
          </a:ln>
        </p:spPr>
        <p:txBody>
          <a:bodyPr anchor="ctr">
            <a:normAutofit/>
          </a:bodyPr>
          <a:lstStyle/>
          <a:p>
            <a:pPr marL="457200" indent="-228600">
              <a:lnSpc>
                <a:spcPct val="90000"/>
              </a:lnSpc>
              <a:spcBef>
                <a:spcPts val="300"/>
              </a:spcBef>
              <a:spcAft>
                <a:spcPts val="600"/>
              </a:spcAft>
              <a:buFont typeface="Arial" panose="020B0604020202020204" pitchFamily="34" charset="0"/>
              <a:buChar char="•"/>
            </a:pPr>
            <a:r>
              <a:rPr lang="ja-JP" altLang="en-US" b="0" i="0" dirty="0">
                <a:effectLst/>
              </a:rPr>
              <a:t>日本での動き</a:t>
            </a:r>
            <a:endParaRPr lang="en-US" altLang="ja-JP" b="0" i="0" dirty="0">
              <a:effectLst/>
            </a:endParaRPr>
          </a:p>
          <a:p>
            <a:pPr marL="914400" lvl="1">
              <a:spcBef>
                <a:spcPts val="300"/>
              </a:spcBef>
              <a:spcAft>
                <a:spcPts val="600"/>
              </a:spcAft>
            </a:pPr>
            <a:r>
              <a:rPr lang="en-US" altLang="ja-JP" sz="2000" b="0" i="0" dirty="0">
                <a:effectLst/>
              </a:rPr>
              <a:t>2023</a:t>
            </a:r>
            <a:r>
              <a:rPr lang="ja-JP" altLang="en-US" sz="2000" b="0" i="0" dirty="0">
                <a:effectLst/>
              </a:rPr>
              <a:t>年：ロジックリサーチ社の主催でオープンソース</a:t>
            </a:r>
            <a:r>
              <a:rPr lang="en-US" altLang="ja-JP" sz="2000" b="0" i="0" dirty="0">
                <a:effectLst/>
              </a:rPr>
              <a:t>EDA</a:t>
            </a:r>
            <a:r>
              <a:rPr lang="ja-JP" altLang="en-US" sz="2000" b="0" i="0" dirty="0">
                <a:effectLst/>
              </a:rPr>
              <a:t>フォーラムが開催される</a:t>
            </a:r>
            <a:endParaRPr lang="en-US" altLang="ja-JP" sz="2000" b="0" i="0" dirty="0">
              <a:effectLst/>
            </a:endParaRPr>
          </a:p>
          <a:p>
            <a:pPr marL="1371600" lvl="2">
              <a:spcBef>
                <a:spcPts val="300"/>
              </a:spcBef>
              <a:spcAft>
                <a:spcPts val="600"/>
              </a:spcAft>
            </a:pPr>
            <a:r>
              <a:rPr lang="en-US" altLang="ja-JP" sz="1600" b="0" i="0" dirty="0">
                <a:effectLst/>
              </a:rPr>
              <a:t>2023</a:t>
            </a:r>
            <a:r>
              <a:rPr lang="ja-JP" altLang="en-US" sz="1600" b="0" i="0" dirty="0">
                <a:effectLst/>
              </a:rPr>
              <a:t>年</a:t>
            </a:r>
            <a:r>
              <a:rPr lang="en-US" altLang="ja-JP" sz="1600" dirty="0"/>
              <a:t>6</a:t>
            </a:r>
            <a:r>
              <a:rPr lang="ja-JP" altLang="en-US" sz="1600" b="0" i="0" dirty="0">
                <a:effectLst/>
              </a:rPr>
              <a:t>月：第三回よりハイブリット開催</a:t>
            </a:r>
            <a:endParaRPr lang="en-US" altLang="ja-JP" sz="1600" b="0" i="0" dirty="0">
              <a:effectLst/>
            </a:endParaRPr>
          </a:p>
          <a:p>
            <a:pPr marL="1371600" lvl="2">
              <a:spcBef>
                <a:spcPts val="300"/>
              </a:spcBef>
              <a:spcAft>
                <a:spcPts val="600"/>
              </a:spcAft>
            </a:pPr>
            <a:r>
              <a:rPr lang="en-US" altLang="ja-JP" sz="1600" b="0" i="0" dirty="0">
                <a:effectLst/>
              </a:rPr>
              <a:t>2024</a:t>
            </a:r>
            <a:r>
              <a:rPr lang="ja-JP" altLang="en-US" sz="1600" b="0" i="0" dirty="0">
                <a:effectLst/>
              </a:rPr>
              <a:t>年</a:t>
            </a:r>
            <a:r>
              <a:rPr lang="en-US" altLang="ja-JP" sz="1600" b="0" i="0" dirty="0">
                <a:effectLst/>
              </a:rPr>
              <a:t>7</a:t>
            </a:r>
            <a:r>
              <a:rPr lang="ja-JP" altLang="en-US" sz="1600" b="0" i="0" dirty="0">
                <a:effectLst/>
              </a:rPr>
              <a:t>月：オープンソース</a:t>
            </a:r>
            <a:r>
              <a:rPr lang="en-US" altLang="ja-JP" sz="1600" b="0" i="0" dirty="0">
                <a:effectLst/>
              </a:rPr>
              <a:t>EDA</a:t>
            </a:r>
            <a:r>
              <a:rPr lang="ja-JP" altLang="en-US" sz="1600" dirty="0"/>
              <a:t>研究会として始動</a:t>
            </a:r>
            <a:endParaRPr lang="ja-JP" altLang="en-US" sz="1600" b="0" i="0" dirty="0">
              <a:effectLst/>
            </a:endParaRPr>
          </a:p>
          <a:p>
            <a:pPr marL="914400" lvl="1">
              <a:spcBef>
                <a:spcPts val="300"/>
              </a:spcBef>
              <a:spcAft>
                <a:spcPts val="600"/>
              </a:spcAft>
            </a:pPr>
            <a:r>
              <a:rPr lang="en-US" altLang="ja-JP" sz="2000" b="0" i="0" dirty="0">
                <a:effectLst/>
              </a:rPr>
              <a:t>2023</a:t>
            </a:r>
            <a:r>
              <a:rPr lang="ja-JP" altLang="en-US" sz="2000" b="0" i="0" dirty="0">
                <a:effectLst/>
              </a:rPr>
              <a:t>年</a:t>
            </a:r>
            <a:r>
              <a:rPr lang="en-US" altLang="ja-JP" sz="2000" b="0" i="0" dirty="0">
                <a:effectLst/>
              </a:rPr>
              <a:t>5</a:t>
            </a:r>
            <a:r>
              <a:rPr lang="ja-JP" altLang="en-US" sz="2000" b="0" i="0" dirty="0">
                <a:effectLst/>
              </a:rPr>
              <a:t>月：滋賀県立大学の土谷先生主導でコミュニティー：</a:t>
            </a:r>
            <a:r>
              <a:rPr lang="en-US" altLang="ja-JP" sz="2000" b="0" i="0" dirty="0">
                <a:effectLst/>
              </a:rPr>
              <a:t>ISHI</a:t>
            </a:r>
            <a:r>
              <a:rPr lang="ja-JP" altLang="en-US" sz="2000" b="0" i="0" dirty="0">
                <a:effectLst/>
              </a:rPr>
              <a:t>会が発足</a:t>
            </a:r>
          </a:p>
          <a:p>
            <a:pPr marL="1371600" lvl="2">
              <a:spcBef>
                <a:spcPts val="300"/>
              </a:spcBef>
              <a:spcAft>
                <a:spcPts val="600"/>
              </a:spcAft>
            </a:pPr>
            <a:r>
              <a:rPr lang="en-US" altLang="ja-JP" sz="1600" b="0" i="0" dirty="0">
                <a:effectLst/>
              </a:rPr>
              <a:t>2023</a:t>
            </a:r>
            <a:r>
              <a:rPr lang="ja-JP" altLang="en-US" sz="1600" b="0" i="0" dirty="0">
                <a:effectLst/>
              </a:rPr>
              <a:t>年</a:t>
            </a:r>
            <a:r>
              <a:rPr lang="en-US" altLang="ja-JP" sz="1600" b="0" i="0" dirty="0">
                <a:effectLst/>
              </a:rPr>
              <a:t>12</a:t>
            </a:r>
            <a:r>
              <a:rPr lang="ja-JP" altLang="en-US" sz="1600" b="0" i="0" dirty="0">
                <a:effectLst/>
              </a:rPr>
              <a:t>月：</a:t>
            </a:r>
            <a:r>
              <a:rPr lang="en-US" altLang="ja-JP" sz="1600" b="0" i="0" dirty="0">
                <a:effectLst/>
              </a:rPr>
              <a:t>ISHI</a:t>
            </a:r>
            <a:r>
              <a:rPr lang="ja-JP" altLang="en-US" sz="1600" b="0" i="0" dirty="0">
                <a:effectLst/>
              </a:rPr>
              <a:t>会主導で</a:t>
            </a:r>
            <a:r>
              <a:rPr lang="en-US" altLang="ja-JP" sz="1600" b="0" i="0" dirty="0" err="1">
                <a:effectLst/>
              </a:rPr>
              <a:t>OpenMPW</a:t>
            </a:r>
            <a:r>
              <a:rPr lang="en-US" altLang="ja-JP" sz="1600" b="0" i="0" dirty="0">
                <a:effectLst/>
              </a:rPr>
              <a:t> GF-1</a:t>
            </a:r>
            <a:r>
              <a:rPr lang="ja-JP" altLang="en-US" sz="1600" b="0" i="0" dirty="0">
                <a:effectLst/>
              </a:rPr>
              <a:t>にグループ投稿</a:t>
            </a:r>
          </a:p>
          <a:p>
            <a:pPr marL="1371600" lvl="2">
              <a:spcBef>
                <a:spcPts val="300"/>
              </a:spcBef>
              <a:spcAft>
                <a:spcPts val="600"/>
              </a:spcAft>
            </a:pPr>
            <a:r>
              <a:rPr lang="en-US" altLang="ja-JP" sz="1600" b="0" i="0" dirty="0">
                <a:effectLst/>
              </a:rPr>
              <a:t>2023-2024</a:t>
            </a:r>
            <a:r>
              <a:rPr lang="ja-JP" altLang="en-US" sz="1600" b="0" i="0" dirty="0">
                <a:effectLst/>
              </a:rPr>
              <a:t>年：</a:t>
            </a:r>
            <a:r>
              <a:rPr lang="en-US" altLang="ja-JP" sz="1600" b="0" i="0" dirty="0">
                <a:effectLst/>
              </a:rPr>
              <a:t>IEEE SSCS</a:t>
            </a:r>
            <a:r>
              <a:rPr lang="ja-JP" altLang="en-US" sz="1600" b="0" i="0" dirty="0">
                <a:effectLst/>
              </a:rPr>
              <a:t>の</a:t>
            </a:r>
            <a:r>
              <a:rPr lang="en-US" altLang="ja-JP" sz="1600" b="0" i="0" dirty="0">
                <a:effectLst/>
              </a:rPr>
              <a:t>Chipathon2023</a:t>
            </a:r>
            <a:r>
              <a:rPr lang="ja-JP" altLang="en-US" sz="1600" b="0" i="0" dirty="0">
                <a:effectLst/>
              </a:rPr>
              <a:t>に土谷先生や熊本大学の久保木先生がリーダーとなって、日本チームを結成して投稿</a:t>
            </a:r>
            <a:endParaRPr lang="en-US" altLang="ja-JP" sz="1600" b="0" i="0" dirty="0">
              <a:effectLst/>
            </a:endParaRPr>
          </a:p>
          <a:p>
            <a:pPr marL="1371600" lvl="2">
              <a:spcBef>
                <a:spcPts val="300"/>
              </a:spcBef>
              <a:spcAft>
                <a:spcPts val="600"/>
              </a:spcAft>
            </a:pPr>
            <a:r>
              <a:rPr lang="en-US" altLang="ja-JP" sz="1600" dirty="0"/>
              <a:t>2024</a:t>
            </a:r>
            <a:r>
              <a:rPr lang="ja-JP" altLang="en-US" sz="1600" dirty="0"/>
              <a:t>年</a:t>
            </a:r>
            <a:r>
              <a:rPr lang="en-US" altLang="ja-JP" sz="1600" dirty="0"/>
              <a:t>5</a:t>
            </a:r>
            <a:r>
              <a:rPr lang="ja-JP" altLang="en-US" sz="1600" dirty="0"/>
              <a:t>月：</a:t>
            </a:r>
            <a:r>
              <a:rPr lang="en-US" altLang="ja-JP" sz="1600" dirty="0"/>
              <a:t>2014</a:t>
            </a:r>
            <a:r>
              <a:rPr lang="ja-JP" altLang="en-US" sz="1600" dirty="0"/>
              <a:t>年より金沢大学の秋田先生が主導してた</a:t>
            </a:r>
            <a:r>
              <a:rPr lang="en-US" altLang="ja-JP" sz="1600" dirty="0" err="1"/>
              <a:t>MakeLSI</a:t>
            </a:r>
            <a:r>
              <a:rPr lang="en-US" altLang="ja-JP" sz="1600" dirty="0"/>
              <a:t>:</a:t>
            </a:r>
            <a:r>
              <a:rPr lang="ja-JP" altLang="en-US" sz="1600" dirty="0"/>
              <a:t>が</a:t>
            </a:r>
            <a:r>
              <a:rPr lang="en-US" altLang="ja-JP" sz="1600" dirty="0"/>
              <a:t>ISHI</a:t>
            </a:r>
            <a:r>
              <a:rPr lang="ja-JP" altLang="en-US" sz="1600" dirty="0"/>
              <a:t>会に合流して、統合された</a:t>
            </a:r>
            <a:endParaRPr lang="ja-JP" altLang="en-US" sz="1600" b="0" i="0" dirty="0">
              <a:effectLst/>
            </a:endParaRPr>
          </a:p>
          <a:p>
            <a:pPr marL="914400" lvl="1">
              <a:spcBef>
                <a:spcPts val="300"/>
              </a:spcBef>
              <a:spcAft>
                <a:spcPts val="600"/>
              </a:spcAft>
            </a:pPr>
            <a:r>
              <a:rPr lang="en-US" altLang="ja-JP" sz="2000" b="0" i="0" dirty="0">
                <a:effectLst/>
              </a:rPr>
              <a:t>2024</a:t>
            </a:r>
            <a:r>
              <a:rPr lang="ja-JP" altLang="en-US" sz="2000" b="0" i="0" dirty="0">
                <a:effectLst/>
              </a:rPr>
              <a:t>年</a:t>
            </a:r>
            <a:r>
              <a:rPr lang="en-US" altLang="ja-JP" sz="2000" b="0" i="0" dirty="0">
                <a:effectLst/>
              </a:rPr>
              <a:t>5</a:t>
            </a:r>
            <a:r>
              <a:rPr lang="ja-JP" altLang="en-US" sz="2000" b="0" i="0" dirty="0">
                <a:effectLst/>
              </a:rPr>
              <a:t>月：産総研主導で産業界団体：</a:t>
            </a:r>
            <a:r>
              <a:rPr lang="en-US" altLang="ja-JP" sz="2000" b="0" i="0" dirty="0" err="1">
                <a:effectLst/>
              </a:rPr>
              <a:t>OpenSUSI</a:t>
            </a:r>
            <a:r>
              <a:rPr lang="ja-JP" altLang="en-US" sz="2000" b="0" i="0" dirty="0">
                <a:effectLst/>
              </a:rPr>
              <a:t>が発足</a:t>
            </a:r>
          </a:p>
          <a:p>
            <a:pPr marL="1371600" lvl="2">
              <a:spcBef>
                <a:spcPts val="300"/>
              </a:spcBef>
              <a:spcAft>
                <a:spcPts val="600"/>
              </a:spcAft>
            </a:pPr>
            <a:r>
              <a:rPr lang="en-US" altLang="ja-JP" sz="1600" b="0" i="0" dirty="0">
                <a:effectLst/>
                <a:hlinkClick r:id="rId3"/>
              </a:rPr>
              <a:t>https://www.nikkei.com/article/DGXZQOUC228690S4A420C2000000/</a:t>
            </a:r>
            <a:endParaRPr lang="en-US" altLang="ja-JP" sz="1600" b="0" i="0" dirty="0">
              <a:effectLst/>
            </a:endParaRPr>
          </a:p>
          <a:p>
            <a:pPr marL="914400" lvl="1">
              <a:spcBef>
                <a:spcPts val="300"/>
              </a:spcBef>
              <a:spcAft>
                <a:spcPts val="600"/>
              </a:spcAft>
            </a:pPr>
            <a:r>
              <a:rPr lang="en-US" altLang="ja-JP" sz="2000" dirty="0"/>
              <a:t>2025</a:t>
            </a:r>
            <a:r>
              <a:rPr lang="ja-JP" altLang="en-US" sz="2000"/>
              <a:t>年</a:t>
            </a:r>
            <a:r>
              <a:rPr lang="en-US" altLang="ja-JP" sz="2000" dirty="0"/>
              <a:t>10</a:t>
            </a:r>
            <a:r>
              <a:rPr lang="ja-JP" altLang="en-US" sz="2000"/>
              <a:t>月：日本初のオープン</a:t>
            </a:r>
            <a:r>
              <a:rPr lang="en-US" altLang="ja-JP" sz="2000" dirty="0"/>
              <a:t>PDK</a:t>
            </a:r>
            <a:r>
              <a:rPr lang="ja-JP" altLang="en-US" sz="2000"/>
              <a:t>公開</a:t>
            </a:r>
            <a:r>
              <a:rPr lang="en-US" altLang="ja-JP" sz="2000" dirty="0"/>
              <a:t>(</a:t>
            </a:r>
            <a:r>
              <a:rPr lang="ja-JP" altLang="en-US" sz="2000"/>
              <a:t>東海理化シャトル</a:t>
            </a:r>
            <a:r>
              <a:rPr lang="en-US" altLang="ja-JP" sz="2000" dirty="0"/>
              <a:t>)</a:t>
            </a:r>
            <a:endParaRPr lang="ja-JP" altLang="en-US" sz="2000"/>
          </a:p>
          <a:p>
            <a:pPr marL="914400" lvl="1">
              <a:spcBef>
                <a:spcPts val="300"/>
              </a:spcBef>
              <a:spcAft>
                <a:spcPts val="600"/>
              </a:spcAft>
            </a:pPr>
            <a:r>
              <a:rPr lang="en-US" altLang="ja-JP" sz="2000" dirty="0"/>
              <a:t>2026</a:t>
            </a:r>
            <a:r>
              <a:rPr lang="ja-JP" altLang="en-US" sz="2000"/>
              <a:t>年</a:t>
            </a:r>
            <a:r>
              <a:rPr lang="en-US" altLang="ja-JP" sz="2000" dirty="0"/>
              <a:t>4</a:t>
            </a:r>
            <a:r>
              <a:rPr lang="ja-JP" altLang="en-US" sz="2000"/>
              <a:t>月：日本初の</a:t>
            </a:r>
            <a:r>
              <a:rPr lang="en-US" altLang="ja-JP" sz="2000" dirty="0" err="1"/>
              <a:t>OpenMPW</a:t>
            </a:r>
            <a:r>
              <a:rPr lang="ja-JP" altLang="en-US" sz="2000"/>
              <a:t>サービス：</a:t>
            </a:r>
            <a:r>
              <a:rPr lang="en-US" altLang="ja-JP" sz="2000" dirty="0"/>
              <a:t>OpenSUSI-TR-1um</a:t>
            </a:r>
            <a:r>
              <a:rPr lang="ja-JP" altLang="en-US" sz="2000"/>
              <a:t>シャトル開始</a:t>
            </a:r>
          </a:p>
        </p:txBody>
      </p:sp>
    </p:spTree>
    <p:extLst>
      <p:ext uri="{BB962C8B-B14F-4D97-AF65-F5344CB8AC3E}">
        <p14:creationId xmlns:p14="http://schemas.microsoft.com/office/powerpoint/2010/main" val="2688144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D6573-C61F-E541-A7AE-C33C3D28C0F1}"/>
              </a:ext>
            </a:extLst>
          </p:cNvPr>
          <p:cNvSpPr>
            <a:spLocks noGrp="1"/>
          </p:cNvSpPr>
          <p:nvPr>
            <p:ph type="title"/>
          </p:nvPr>
        </p:nvSpPr>
        <p:spPr/>
        <p:txBody>
          <a:bodyPr>
            <a:normAutofit/>
          </a:bodyPr>
          <a:lstStyle/>
          <a:p>
            <a:r>
              <a:rPr lang="en-US" dirty="0"/>
              <a:t>Open PDKs/EDA Workshop in 2023 VLSI</a:t>
            </a:r>
            <a:endParaRPr lang="en-JP" dirty="0"/>
          </a:p>
        </p:txBody>
      </p:sp>
      <p:pic>
        <p:nvPicPr>
          <p:cNvPr id="5" name="Picture 4" descr="A group of people sitting in a room&#10;&#10;Description automatically generated">
            <a:extLst>
              <a:ext uri="{FF2B5EF4-FFF2-40B4-BE49-F238E27FC236}">
                <a16:creationId xmlns:a16="http://schemas.microsoft.com/office/drawing/2014/main" id="{25552816-3C7E-F1C6-1945-7B00FCFB4C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3982" y="674958"/>
            <a:ext cx="11564035" cy="5961370"/>
          </a:xfrm>
          <a:prstGeom prst="rect">
            <a:avLst/>
          </a:prstGeom>
        </p:spPr>
      </p:pic>
    </p:spTree>
    <p:extLst>
      <p:ext uri="{BB962C8B-B14F-4D97-AF65-F5344CB8AC3E}">
        <p14:creationId xmlns:p14="http://schemas.microsoft.com/office/powerpoint/2010/main" val="906409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5"/>
        <p:cNvGrpSpPr/>
        <p:nvPr/>
      </p:nvGrpSpPr>
      <p:grpSpPr>
        <a:xfrm>
          <a:off x="0" y="0"/>
          <a:ext cx="0" cy="0"/>
          <a:chOff x="0" y="0"/>
          <a:chExt cx="0" cy="0"/>
        </a:xfrm>
      </p:grpSpPr>
      <p:sp useBgFill="1">
        <p:nvSpPr>
          <p:cNvPr id="208" name="Rectangle 19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Google Shape;187;p35"/>
          <p:cNvSpPr txBox="1">
            <a:spLocks noGrp="1"/>
          </p:cNvSpPr>
          <p:nvPr>
            <p:ph type="title"/>
          </p:nvPr>
        </p:nvSpPr>
        <p:spPr>
          <a:xfrm>
            <a:off x="589560" y="856180"/>
            <a:ext cx="4560584" cy="1128068"/>
          </a:xfrm>
          <a:prstGeom prst="rect">
            <a:avLst/>
          </a:prstGeom>
        </p:spPr>
        <p:txBody>
          <a:bodyPr spcFirstLastPara="1" vert="horz" lIns="91440" tIns="45720" rIns="91440" bIns="45720" rtlCol="0" anchor="ctr" anchorCtr="0">
            <a:normAutofit/>
          </a:bodyPr>
          <a:lstStyle/>
          <a:p>
            <a:r>
              <a:rPr lang="ja-JP" altLang="en-US" sz="3400"/>
              <a:t>オープンソース半導体</a:t>
            </a:r>
            <a:br>
              <a:rPr lang="en-US" altLang="ja" sz="3400"/>
            </a:br>
            <a:r>
              <a:rPr lang="ja-JP" altLang="en-US" sz="3400"/>
              <a:t>～</a:t>
            </a:r>
            <a:r>
              <a:rPr lang="en-US" altLang="ja" sz="3400"/>
              <a:t>OpenMPW</a:t>
            </a:r>
            <a:r>
              <a:rPr lang="ja" altLang="en-US" sz="3400"/>
              <a:t>とは？</a:t>
            </a:r>
            <a:r>
              <a:rPr lang="ja-JP" altLang="en-US" sz="3400"/>
              <a:t>～</a:t>
            </a:r>
            <a:endParaRPr lang="en-US" sz="3400"/>
          </a:p>
        </p:txBody>
      </p:sp>
      <p:grpSp>
        <p:nvGrpSpPr>
          <p:cNvPr id="209" name="Group 19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6" name="Rectangle 19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Rectangle 19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88B45173-E0BA-FBB9-8B6F-FCD40949DABF}"/>
              </a:ext>
            </a:extLst>
          </p:cNvPr>
          <p:cNvSpPr>
            <a:spLocks noGrp="1"/>
          </p:cNvSpPr>
          <p:nvPr>
            <p:ph idx="1"/>
          </p:nvPr>
        </p:nvSpPr>
        <p:spPr>
          <a:xfrm>
            <a:off x="590719" y="2330505"/>
            <a:ext cx="4559425" cy="3979585"/>
          </a:xfrm>
        </p:spPr>
        <p:txBody>
          <a:bodyPr anchor="ctr">
            <a:normAutofit/>
          </a:bodyPr>
          <a:lstStyle/>
          <a:p>
            <a:pPr marL="452438" lvl="1" indent="-442913">
              <a:spcBef>
                <a:spcPts val="300"/>
              </a:spcBef>
              <a:spcAft>
                <a:spcPts val="600"/>
              </a:spcAft>
              <a:buFont typeface="+mj-lt"/>
              <a:buAutoNum type="arabicPeriod"/>
            </a:pPr>
            <a:r>
              <a:rPr lang="ja-JP" altLang="en-US" sz="1700">
                <a:latin typeface="Meiryo" panose="020B0604030504040204" pitchFamily="34" charset="-128"/>
                <a:ea typeface="Meiryo" panose="020B0604030504040204" pitchFamily="34" charset="-128"/>
              </a:rPr>
              <a:t>オープンソースの設計ツール</a:t>
            </a:r>
            <a:r>
              <a:rPr lang="en-US" altLang="ja-JP" sz="1700">
                <a:latin typeface="Meiryo" panose="020B0604030504040204" pitchFamily="34" charset="-128"/>
                <a:ea typeface="Meiryo" panose="020B0604030504040204" pitchFamily="34" charset="-128"/>
              </a:rPr>
              <a:t>(OpenEDA)</a:t>
            </a:r>
            <a:r>
              <a:rPr lang="ja-JP" altLang="en-US" sz="1700">
                <a:latin typeface="Meiryo" panose="020B0604030504040204" pitchFamily="34" charset="-128"/>
                <a:ea typeface="Meiryo" panose="020B0604030504040204" pitchFamily="34" charset="-128"/>
              </a:rPr>
              <a:t>にて設計。設計環境やスクリプトを公開することが可能であること、第三者による検証・改良・複製により、コミュニティにて共有できること。</a:t>
            </a:r>
            <a:endParaRPr lang="en-US" altLang="ja-JP" sz="1700">
              <a:latin typeface="Meiryo" panose="020B0604030504040204" pitchFamily="34" charset="-128"/>
              <a:ea typeface="Meiryo" panose="020B0604030504040204" pitchFamily="34" charset="-128"/>
            </a:endParaRPr>
          </a:p>
          <a:p>
            <a:pPr marL="452438" lvl="1" indent="-442913">
              <a:spcBef>
                <a:spcPts val="300"/>
              </a:spcBef>
              <a:spcAft>
                <a:spcPts val="600"/>
              </a:spcAft>
              <a:buFont typeface="+mj-lt"/>
              <a:buAutoNum type="arabicPeriod"/>
            </a:pPr>
            <a:r>
              <a:rPr lang="ja-JP" altLang="en-US" sz="1700">
                <a:latin typeface="Meiryo" panose="020B0604030504040204" pitchFamily="34" charset="-128"/>
                <a:ea typeface="Meiryo" panose="020B0604030504040204" pitchFamily="34" charset="-128"/>
              </a:rPr>
              <a:t>オープンソースのプロセス情報 </a:t>
            </a:r>
            <a:r>
              <a:rPr lang="en-US" altLang="ja-JP" sz="1700">
                <a:latin typeface="Meiryo" panose="020B0604030504040204" pitchFamily="34" charset="-128"/>
                <a:ea typeface="Meiryo" panose="020B0604030504040204" pitchFamily="34" charset="-128"/>
              </a:rPr>
              <a:t>(OpenPDK)</a:t>
            </a:r>
            <a:r>
              <a:rPr lang="ja-JP" altLang="en-US" sz="1700">
                <a:latin typeface="Meiryo" panose="020B0604030504040204" pitchFamily="34" charset="-128"/>
                <a:ea typeface="Meiryo" panose="020B0604030504040204" pitchFamily="34" charset="-128"/>
              </a:rPr>
              <a:t>にて設計。設計資産</a:t>
            </a:r>
            <a:r>
              <a:rPr lang="en-US" altLang="ja-JP" sz="1700">
                <a:latin typeface="Meiryo" panose="020B0604030504040204" pitchFamily="34" charset="-128"/>
                <a:ea typeface="Meiryo" panose="020B0604030504040204" pitchFamily="34" charset="-128"/>
              </a:rPr>
              <a:t>(</a:t>
            </a:r>
            <a:r>
              <a:rPr lang="ja-JP" altLang="en-US" sz="1700">
                <a:latin typeface="Meiryo" panose="020B0604030504040204" pitchFamily="34" charset="-128"/>
                <a:ea typeface="Meiryo" panose="020B0604030504040204" pitchFamily="34" charset="-128"/>
              </a:rPr>
              <a:t>回路図・</a:t>
            </a:r>
            <a:r>
              <a:rPr lang="en-US" altLang="ja-JP" sz="1700">
                <a:latin typeface="Meiryo" panose="020B0604030504040204" pitchFamily="34" charset="-128"/>
                <a:ea typeface="Meiryo" panose="020B0604030504040204" pitchFamily="34" charset="-128"/>
              </a:rPr>
              <a:t>GDSII)</a:t>
            </a:r>
            <a:r>
              <a:rPr lang="ja-JP" altLang="en-US" sz="1700">
                <a:latin typeface="Meiryo" panose="020B0604030504040204" pitchFamily="34" charset="-128"/>
                <a:ea typeface="Meiryo" panose="020B0604030504040204" pitchFamily="34" charset="-128"/>
              </a:rPr>
              <a:t>やソースファイルを公開することが可能であること、第三者による検証・改良・複製により、コミュニティにて共有できること。</a:t>
            </a:r>
            <a:endParaRPr lang="en-US" altLang="ja-JP" sz="1700">
              <a:latin typeface="Meiryo" panose="020B0604030504040204" pitchFamily="34" charset="-128"/>
              <a:ea typeface="Meiryo" panose="020B0604030504040204" pitchFamily="34" charset="-128"/>
            </a:endParaRPr>
          </a:p>
          <a:p>
            <a:pPr marL="452438" lvl="1" indent="-442913">
              <a:spcBef>
                <a:spcPts val="300"/>
              </a:spcBef>
              <a:spcAft>
                <a:spcPts val="600"/>
              </a:spcAft>
              <a:buFont typeface="+mj-lt"/>
              <a:buAutoNum type="arabicPeriod"/>
            </a:pPr>
            <a:r>
              <a:rPr lang="ja-JP" altLang="en-US" sz="1700">
                <a:latin typeface="Meiryo" panose="020B0604030504040204" pitchFamily="34" charset="-128"/>
                <a:ea typeface="Meiryo" panose="020B0604030504040204" pitchFamily="34" charset="-128"/>
              </a:rPr>
              <a:t>上記１、２で設計したオープンソース設計チップを製造するファブ・サービスが存在し、設計したハードウェアの動作を検証できること。</a:t>
            </a:r>
            <a:endParaRPr lang="en-US" altLang="ja-JP" sz="1700">
              <a:latin typeface="Meiryo" panose="020B0604030504040204" pitchFamily="34" charset="-128"/>
              <a:ea typeface="Meiryo" panose="020B0604030504040204" pitchFamily="34" charset="-128"/>
            </a:endParaRPr>
          </a:p>
          <a:p>
            <a:endParaRPr kumimoji="1" lang="ja-JP" altLang="en-US" sz="1700"/>
          </a:p>
        </p:txBody>
      </p:sp>
      <p:sp>
        <p:nvSpPr>
          <p:cNvPr id="211" name="Rectangle 20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0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8" name="Google Shape;188;p35"/>
          <p:cNvPicPr preferRelativeResize="0"/>
          <p:nvPr/>
        </p:nvPicPr>
        <p:blipFill rotWithShape="1">
          <a:blip r:embed="rId3"/>
          <a:srcRect r="5355" b="3"/>
          <a:stretch/>
        </p:blipFill>
        <p:spPr>
          <a:xfrm>
            <a:off x="5977788" y="799352"/>
            <a:ext cx="5425410" cy="5259296"/>
          </a:xfrm>
          <a:prstGeom prst="rect">
            <a:avLst/>
          </a:prstGeom>
          <a:noFill/>
        </p:spPr>
      </p:pic>
      <p:sp>
        <p:nvSpPr>
          <p:cNvPr id="186" name="Google Shape;186;p35"/>
          <p:cNvSpPr txBox="1">
            <a:spLocks noGrp="1"/>
          </p:cNvSpPr>
          <p:nvPr>
            <p:ph type="sldNum" sz="quarter" idx="12"/>
          </p:nvPr>
        </p:nvSpPr>
        <p:spPr>
          <a:xfrm>
            <a:off x="9385070" y="6492240"/>
            <a:ext cx="1055716" cy="365125"/>
          </a:xfrm>
          <a:prstGeom prst="rect">
            <a:avLst/>
          </a:prstGeom>
        </p:spPr>
        <p:txBody>
          <a:bodyPr spcFirstLastPara="1" vert="horz" lIns="91440" tIns="45720" rIns="91440" bIns="45720" rtlCol="0" anchorCtr="0">
            <a:normAutofit/>
          </a:bodyPr>
          <a:lstStyle/>
          <a:p>
            <a:pPr defTabSz="914400">
              <a:spcAft>
                <a:spcPts val="600"/>
              </a:spcAft>
            </a:pPr>
            <a:fld id="{00000000-1234-1234-1234-123412341234}" type="slidenum">
              <a:rPr lang="en-US" altLang="ja"/>
              <a:pPr defTabSz="914400">
                <a:spcAft>
                  <a:spcPts val="600"/>
                </a:spcAft>
              </a:pPr>
              <a:t>7</a:t>
            </a:fld>
            <a:endParaRPr lang="en-US"/>
          </a:p>
        </p:txBody>
      </p:sp>
    </p:spTree>
    <p:extLst>
      <p:ext uri="{BB962C8B-B14F-4D97-AF65-F5344CB8AC3E}">
        <p14:creationId xmlns:p14="http://schemas.microsoft.com/office/powerpoint/2010/main" val="2460053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EE5594D-E8C5-965C-6256-1906A4A88CDF}"/>
              </a:ext>
            </a:extLst>
          </p:cNvPr>
          <p:cNvSpPr>
            <a:spLocks noGrp="1"/>
          </p:cNvSpPr>
          <p:nvPr>
            <p:ph type="title"/>
          </p:nvPr>
        </p:nvSpPr>
        <p:spPr>
          <a:xfrm>
            <a:off x="1043631" y="809898"/>
            <a:ext cx="10680322" cy="1554480"/>
          </a:xfrm>
        </p:spPr>
        <p:txBody>
          <a:bodyPr anchor="ctr">
            <a:normAutofit/>
          </a:bodyPr>
          <a:lstStyle/>
          <a:p>
            <a:r>
              <a:rPr lang="ja-JP" altLang="en-US" sz="4800"/>
              <a:t>なぜ、オープンソース半導体なのか？</a:t>
            </a:r>
            <a:endParaRPr kumimoji="1" lang="ja-JP" altLang="en-US" sz="4800"/>
          </a:p>
        </p:txBody>
      </p:sp>
      <p:sp>
        <p:nvSpPr>
          <p:cNvPr id="3" name="コンテンツ プレースホルダー 2">
            <a:extLst>
              <a:ext uri="{FF2B5EF4-FFF2-40B4-BE49-F238E27FC236}">
                <a16:creationId xmlns:a16="http://schemas.microsoft.com/office/drawing/2014/main" id="{BDDB7284-E02A-F135-5B97-8B206665ECE3}"/>
              </a:ext>
            </a:extLst>
          </p:cNvPr>
          <p:cNvSpPr>
            <a:spLocks noGrp="1"/>
          </p:cNvSpPr>
          <p:nvPr>
            <p:ph idx="1"/>
          </p:nvPr>
        </p:nvSpPr>
        <p:spPr>
          <a:xfrm>
            <a:off x="1045028" y="2364378"/>
            <a:ext cx="10308772" cy="4362993"/>
          </a:xfrm>
        </p:spPr>
        <p:txBody>
          <a:bodyPr anchor="ctr">
            <a:normAutofit/>
          </a:bodyPr>
          <a:lstStyle/>
          <a:p>
            <a:pPr marL="457200" indent="-228600">
              <a:lnSpc>
                <a:spcPct val="90000"/>
              </a:lnSpc>
              <a:spcBef>
                <a:spcPts val="300"/>
              </a:spcBef>
              <a:spcAft>
                <a:spcPts val="600"/>
              </a:spcAft>
              <a:buFont typeface="Arial" panose="020B0604020202020204" pitchFamily="34" charset="0"/>
              <a:buChar char="•"/>
            </a:pPr>
            <a:r>
              <a:rPr lang="ja-JP" altLang="en-US" sz="1800" b="0" i="0">
                <a:effectLst/>
              </a:rPr>
              <a:t>半導体設計教育の危機</a:t>
            </a:r>
            <a:endParaRPr lang="en-US" altLang="ja-JP" sz="1800" b="0" i="0" dirty="0">
              <a:effectLst/>
            </a:endParaRPr>
          </a:p>
          <a:p>
            <a:pPr lvl="2" indent="-228600">
              <a:lnSpc>
                <a:spcPct val="90000"/>
              </a:lnSpc>
              <a:spcBef>
                <a:spcPts val="300"/>
              </a:spcBef>
              <a:spcAft>
                <a:spcPts val="600"/>
              </a:spcAft>
              <a:buFont typeface="Arial" panose="020B0604020202020204" pitchFamily="34" charset="0"/>
              <a:buChar char="•"/>
            </a:pPr>
            <a:r>
              <a:rPr lang="ja-JP" altLang="en-US" sz="1800" b="0" i="0">
                <a:effectLst/>
              </a:rPr>
              <a:t>電気電子課程への進学者の減少。</a:t>
            </a:r>
            <a:r>
              <a:rPr lang="en-US" altLang="ja-JP" sz="1800" b="0" i="0" dirty="0">
                <a:effectLst/>
              </a:rPr>
              <a:t>VLSI</a:t>
            </a:r>
            <a:r>
              <a:rPr lang="ja-JP" altLang="en-US" sz="1800" b="0" i="0">
                <a:effectLst/>
              </a:rPr>
              <a:t>教育にかかるソフトウェアのコスト高。</a:t>
            </a:r>
            <a:r>
              <a:rPr lang="en-US" altLang="ja-JP" sz="1800" b="0" i="0" dirty="0">
                <a:effectLst/>
              </a:rPr>
              <a:t>EDA</a:t>
            </a:r>
            <a:r>
              <a:rPr lang="ja-JP" altLang="en-US" sz="1800" b="0" i="0">
                <a:effectLst/>
              </a:rPr>
              <a:t>サーバーの保守・更新にかかる経費増等、教育側の</a:t>
            </a:r>
            <a:r>
              <a:rPr lang="ja-JP" altLang="en-US" sz="1800" b="0" i="0">
                <a:solidFill>
                  <a:srgbClr val="FF0000"/>
                </a:solidFill>
                <a:effectLst/>
              </a:rPr>
              <a:t>コスト負荷が大きすぎる</a:t>
            </a:r>
            <a:r>
              <a:rPr lang="ja-JP" altLang="en-US" sz="1800" b="0" i="0">
                <a:effectLst/>
              </a:rPr>
              <a:t>。</a:t>
            </a:r>
            <a:endParaRPr lang="en-US" altLang="ja-JP" sz="1800" b="0" i="0" dirty="0">
              <a:effectLst/>
            </a:endParaRPr>
          </a:p>
          <a:p>
            <a:pPr marL="457200" indent="-228600">
              <a:lnSpc>
                <a:spcPct val="90000"/>
              </a:lnSpc>
              <a:spcBef>
                <a:spcPts val="300"/>
              </a:spcBef>
              <a:spcAft>
                <a:spcPts val="600"/>
              </a:spcAft>
              <a:buFont typeface="Arial" panose="020B0604020202020204" pitchFamily="34" charset="0"/>
              <a:buChar char="•"/>
            </a:pPr>
            <a:r>
              <a:rPr lang="ja-JP" altLang="en-US" sz="1800"/>
              <a:t>チップ</a:t>
            </a:r>
            <a:r>
              <a:rPr lang="ja-JP" altLang="en-US" sz="1800" b="0" i="0">
                <a:effectLst/>
              </a:rPr>
              <a:t>設計者</a:t>
            </a:r>
            <a:r>
              <a:rPr lang="ja-JP" altLang="en-US" sz="1800"/>
              <a:t>の作業効率向上</a:t>
            </a:r>
            <a:endParaRPr lang="en-US" altLang="ja-JP" sz="1800" b="0" i="0" dirty="0">
              <a:effectLst/>
            </a:endParaRPr>
          </a:p>
          <a:p>
            <a:pPr lvl="2" indent="-228600">
              <a:lnSpc>
                <a:spcPct val="90000"/>
              </a:lnSpc>
              <a:spcBef>
                <a:spcPts val="300"/>
              </a:spcBef>
              <a:spcAft>
                <a:spcPts val="600"/>
              </a:spcAft>
              <a:buFont typeface="Arial" panose="020B0604020202020204" pitchFamily="34" charset="0"/>
              <a:buChar char="•"/>
            </a:pPr>
            <a:r>
              <a:rPr lang="ja-JP" altLang="en-US" sz="1800" b="0" i="0">
                <a:effectLst/>
              </a:rPr>
              <a:t>オープンソース化より、ハードウェア設計は多くの</a:t>
            </a:r>
            <a:r>
              <a:rPr lang="ja-JP" altLang="en-US" sz="1800" b="0" i="0">
                <a:solidFill>
                  <a:srgbClr val="FF0000"/>
                </a:solidFill>
                <a:effectLst/>
              </a:rPr>
              <a:t>恩恵をオープンソースソフトウェア</a:t>
            </a:r>
            <a:r>
              <a:rPr lang="ja-JP" altLang="en-US" sz="1800">
                <a:solidFill>
                  <a:srgbClr val="FF0000"/>
                </a:solidFill>
              </a:rPr>
              <a:t>と同様に</a:t>
            </a:r>
            <a:r>
              <a:rPr lang="ja-JP" altLang="en-US" sz="1800" b="0" i="0">
                <a:solidFill>
                  <a:srgbClr val="FF0000"/>
                </a:solidFill>
                <a:effectLst/>
              </a:rPr>
              <a:t>受ける</a:t>
            </a:r>
            <a:r>
              <a:rPr lang="ja-JP" altLang="en-US" sz="1800" b="0" i="0">
                <a:effectLst/>
              </a:rPr>
              <a:t>ことができる。</a:t>
            </a:r>
            <a:endParaRPr lang="en-US" altLang="ja-JP" sz="1800" b="0" i="0" dirty="0">
              <a:effectLst/>
            </a:endParaRPr>
          </a:p>
          <a:p>
            <a:pPr marL="457200" indent="-228600">
              <a:lnSpc>
                <a:spcPct val="90000"/>
              </a:lnSpc>
              <a:spcBef>
                <a:spcPts val="300"/>
              </a:spcBef>
              <a:spcAft>
                <a:spcPts val="600"/>
              </a:spcAft>
              <a:buFont typeface="Arial" panose="020B0604020202020204" pitchFamily="34" charset="0"/>
              <a:buChar char="•"/>
            </a:pPr>
            <a:r>
              <a:rPr lang="ja-JP" altLang="en-US" sz="1800" b="0" i="0">
                <a:effectLst/>
              </a:rPr>
              <a:t>半導体産業の衰退＝経済と安全保障において国家的な脅威</a:t>
            </a:r>
            <a:endParaRPr lang="en-US" altLang="ja-JP" sz="1800" b="0" i="0" dirty="0">
              <a:effectLst/>
            </a:endParaRPr>
          </a:p>
          <a:p>
            <a:pPr lvl="2" indent="-228600">
              <a:lnSpc>
                <a:spcPct val="90000"/>
              </a:lnSpc>
              <a:spcBef>
                <a:spcPts val="300"/>
              </a:spcBef>
              <a:spcAft>
                <a:spcPts val="600"/>
              </a:spcAft>
              <a:buFont typeface="Arial" panose="020B0604020202020204" pitchFamily="34" charset="0"/>
              <a:buChar char="•"/>
            </a:pPr>
            <a:r>
              <a:rPr lang="ja-JP" altLang="en-US" sz="1800" b="0" i="0">
                <a:effectLst/>
              </a:rPr>
              <a:t>偽造電子機器は、数十億ドル規模の闇市場が存在し、米国国防総省が購入する予備電子部品の推定 </a:t>
            </a:r>
            <a:r>
              <a:rPr lang="en-US" altLang="ja-JP" sz="1800" b="0" i="0" dirty="0">
                <a:effectLst/>
              </a:rPr>
              <a:t>15% </a:t>
            </a:r>
            <a:r>
              <a:rPr lang="ja-JP" altLang="en-US" sz="1800" b="0" i="0">
                <a:effectLst/>
              </a:rPr>
              <a:t>が偽造品であり、信頼性と安全性の両方を脅かしていると報告されている</a:t>
            </a:r>
            <a:endParaRPr lang="en-US" altLang="ja-JP" sz="1800" b="0" i="0" dirty="0">
              <a:effectLst/>
            </a:endParaRPr>
          </a:p>
          <a:p>
            <a:pPr marL="685800" lvl="2">
              <a:lnSpc>
                <a:spcPct val="90000"/>
              </a:lnSpc>
              <a:spcBef>
                <a:spcPts val="300"/>
              </a:spcBef>
              <a:spcAft>
                <a:spcPts val="600"/>
              </a:spcAft>
            </a:pPr>
            <a:r>
              <a:rPr lang="ja-JP" altLang="en-US" sz="1800"/>
              <a:t>　</a:t>
            </a:r>
            <a:r>
              <a:rPr lang="ja-JP" altLang="en-US" sz="1800" b="0" i="0">
                <a:effectLst/>
              </a:rPr>
              <a:t>→</a:t>
            </a:r>
            <a:r>
              <a:rPr lang="ja-JP" altLang="en-US" sz="1800" b="0" i="0">
                <a:solidFill>
                  <a:srgbClr val="FF0000"/>
                </a:solidFill>
                <a:effectLst/>
              </a:rPr>
              <a:t>半導体人材育成が喫緊の課題</a:t>
            </a:r>
            <a:endParaRPr lang="en-US" altLang="ja-JP" sz="18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817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3">
          <a:extLst>
            <a:ext uri="{FF2B5EF4-FFF2-40B4-BE49-F238E27FC236}">
              <a16:creationId xmlns:a16="http://schemas.microsoft.com/office/drawing/2014/main" id="{23C91321-1CD5-4E19-457C-E02FD532ED52}"/>
            </a:ext>
          </a:extLst>
        </p:cNvPr>
        <p:cNvGrpSpPr/>
        <p:nvPr/>
      </p:nvGrpSpPr>
      <p:grpSpPr>
        <a:xfrm>
          <a:off x="0" y="0"/>
          <a:ext cx="0" cy="0"/>
          <a:chOff x="0" y="0"/>
          <a:chExt cx="0" cy="0"/>
        </a:xfrm>
      </p:grpSpPr>
      <p:sp useBgFill="1">
        <p:nvSpPr>
          <p:cNvPr id="229" name="Rectangle 228">
            <a:extLst>
              <a:ext uri="{FF2B5EF4-FFF2-40B4-BE49-F238E27FC236}">
                <a16:creationId xmlns:a16="http://schemas.microsoft.com/office/drawing/2014/main" id="{32B33B7B-9FAE-9551-5BD9-D65EE73FA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1" name="Group 230">
            <a:extLst>
              <a:ext uri="{FF2B5EF4-FFF2-40B4-BE49-F238E27FC236}">
                <a16:creationId xmlns:a16="http://schemas.microsoft.com/office/drawing/2014/main" id="{A5DE860A-56E8-C8C1-4A87-F21BD3136F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32" name="Rectangle 231">
              <a:extLst>
                <a:ext uri="{FF2B5EF4-FFF2-40B4-BE49-F238E27FC236}">
                  <a16:creationId xmlns:a16="http://schemas.microsoft.com/office/drawing/2014/main" id="{9A090F6A-09DE-5E24-1846-A76023CDD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Rectangle 232">
              <a:extLst>
                <a:ext uri="{FF2B5EF4-FFF2-40B4-BE49-F238E27FC236}">
                  <a16:creationId xmlns:a16="http://schemas.microsoft.com/office/drawing/2014/main" id="{7B7EA197-CB4F-CFAF-734C-B314FEB54B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Rectangle 233">
              <a:extLst>
                <a:ext uri="{FF2B5EF4-FFF2-40B4-BE49-F238E27FC236}">
                  <a16:creationId xmlns:a16="http://schemas.microsoft.com/office/drawing/2014/main" id="{6CE53FE9-0A31-ABE7-75E2-1F26A15A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6" name="Rectangle 235">
            <a:extLst>
              <a:ext uri="{FF2B5EF4-FFF2-40B4-BE49-F238E27FC236}">
                <a16:creationId xmlns:a16="http://schemas.microsoft.com/office/drawing/2014/main" id="{D60EB0BD-4894-9403-FD36-B325AD2F60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Google Shape;224;p40">
            <a:extLst>
              <a:ext uri="{FF2B5EF4-FFF2-40B4-BE49-F238E27FC236}">
                <a16:creationId xmlns:a16="http://schemas.microsoft.com/office/drawing/2014/main" id="{7A3DB31B-4BCD-0BBE-7FB3-BF80FD8D59FB}"/>
              </a:ext>
            </a:extLst>
          </p:cNvPr>
          <p:cNvSpPr txBox="1">
            <a:spLocks noGrp="1"/>
          </p:cNvSpPr>
          <p:nvPr>
            <p:ph idx="1"/>
          </p:nvPr>
        </p:nvSpPr>
        <p:spPr>
          <a:xfrm>
            <a:off x="1045028" y="3017522"/>
            <a:ext cx="9941319" cy="3124658"/>
          </a:xfrm>
          <a:prstGeom prst="rect">
            <a:avLst/>
          </a:prstGeom>
        </p:spPr>
        <p:txBody>
          <a:bodyPr spcFirstLastPara="1" vert="horz" lIns="121900" tIns="121900" rIns="121900" bIns="121900" rtlCol="0" anchor="ctr" anchorCtr="0">
            <a:normAutofit/>
          </a:bodyPr>
          <a:lstStyle/>
          <a:p>
            <a:pPr marL="0" indent="0">
              <a:buNone/>
            </a:pPr>
            <a:r>
              <a:rPr lang="en-US" altLang="ja-JP" sz="2400" dirty="0"/>
              <a:t>ISHI</a:t>
            </a:r>
            <a:r>
              <a:rPr lang="ja-JP" altLang="en-US" sz="2400"/>
              <a:t>会について</a:t>
            </a:r>
            <a:endParaRPr lang="en-US" altLang="ja-JP" sz="2400" dirty="0"/>
          </a:p>
        </p:txBody>
      </p:sp>
      <p:cxnSp>
        <p:nvCxnSpPr>
          <p:cNvPr id="238" name="Straight Connector 237">
            <a:extLst>
              <a:ext uri="{FF2B5EF4-FFF2-40B4-BE49-F238E27FC236}">
                <a16:creationId xmlns:a16="http://schemas.microsoft.com/office/drawing/2014/main" id="{3C4DE566-CB95-68AC-A638-2E357F1DD3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85895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5694</TotalTime>
  <Words>2706</Words>
  <Application>Microsoft Office PowerPoint</Application>
  <PresentationFormat>ワイド画面</PresentationFormat>
  <Paragraphs>317</Paragraphs>
  <Slides>43</Slides>
  <Notes>12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43</vt:i4>
      </vt:variant>
    </vt:vector>
  </HeadingPairs>
  <TitlesOfParts>
    <vt:vector size="51" baseType="lpstr">
      <vt:lpstr>Times-Roman</vt:lpstr>
      <vt:lpstr>Meiryo</vt:lpstr>
      <vt:lpstr>游ゴシック</vt:lpstr>
      <vt:lpstr>游ゴシック Light</vt:lpstr>
      <vt:lpstr>Arial</vt:lpstr>
      <vt:lpstr>Calibri</vt:lpstr>
      <vt:lpstr>Times New Roman</vt:lpstr>
      <vt:lpstr>Office テーマ</vt:lpstr>
      <vt:lpstr>ISHI会の紹介</vt:lpstr>
      <vt:lpstr>アジェンダ</vt:lpstr>
      <vt:lpstr>PowerPoint プレゼンテーション</vt:lpstr>
      <vt:lpstr>オープンソース半導体・ タイムライン</vt:lpstr>
      <vt:lpstr>PowerPoint プレゼンテーション</vt:lpstr>
      <vt:lpstr>Open PDKs/EDA Workshop in 2023 VLSI</vt:lpstr>
      <vt:lpstr>オープンソース半導体 ～OpenMPWとは？～</vt:lpstr>
      <vt:lpstr>なぜ、オープンソース半導体なのか？</vt:lpstr>
      <vt:lpstr>PowerPoint プレゼンテーション</vt:lpstr>
      <vt:lpstr>ISHI会とは？</vt:lpstr>
      <vt:lpstr>「やったことがある」を作る オープンソース半導体でも「Make:ムーブメント（オープンハードウェア）」レベルのビックウェーブを起こすため</vt:lpstr>
      <vt:lpstr>ISHI会グランドデザイン</vt:lpstr>
      <vt:lpstr>ISHI会の情報</vt:lpstr>
      <vt:lpstr>PowerPoint プレゼンテーション</vt:lpstr>
      <vt:lpstr>活動拠点：Discord</vt:lpstr>
      <vt:lpstr>最初のイベント</vt:lpstr>
      <vt:lpstr>定例イベント</vt:lpstr>
      <vt:lpstr>展示：Maker Faire</vt:lpstr>
      <vt:lpstr>展示：イベント</vt:lpstr>
      <vt:lpstr>他連携</vt:lpstr>
      <vt:lpstr>シャトル投稿</vt:lpstr>
      <vt:lpstr>Chipathon</vt:lpstr>
      <vt:lpstr>土谷先生の呼びかけにより日本チームを結成</vt:lpstr>
      <vt:lpstr>Chipathon2023 成果</vt:lpstr>
      <vt:lpstr>Chipathon2024</vt:lpstr>
      <vt:lpstr>Chipathon2024：SaltyChipチーム</vt:lpstr>
      <vt:lpstr>シャトル相乗り</vt:lpstr>
      <vt:lpstr>日本発のOpenMPW！</vt:lpstr>
      <vt:lpstr>2025年のOpenMPW！</vt:lpstr>
      <vt:lpstr>2025年のOpenMPW！</vt:lpstr>
      <vt:lpstr>2026年のOpenMPW！</vt:lpstr>
      <vt:lpstr>シャトル： ISHI会シェアの実績</vt:lpstr>
      <vt:lpstr>ハンズオンセミナー</vt:lpstr>
      <vt:lpstr>ハンズオンセミナー：ターゲット</vt:lpstr>
      <vt:lpstr>測定会＆お渡し会</vt:lpstr>
      <vt:lpstr>チーム投稿</vt:lpstr>
      <vt:lpstr>例：OpenSUSI-TR10シャトル</vt:lpstr>
      <vt:lpstr>ボンディング</vt:lpstr>
      <vt:lpstr>東海理化のチップ</vt:lpstr>
      <vt:lpstr>有機半導体ハンズオン</vt:lpstr>
      <vt:lpstr>色素増刊太陽光パネルハンズオン</vt:lpstr>
      <vt:lpstr>執筆</vt:lpstr>
      <vt:lpstr>ISHI会の情報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お願い</dc:title>
  <dc:creator>Noritsuna Imamura</dc:creator>
  <cp:lastModifiedBy>Noritsuna Imamura</cp:lastModifiedBy>
  <cp:revision>30</cp:revision>
  <dcterms:created xsi:type="dcterms:W3CDTF">2024-05-26T11:20:00Z</dcterms:created>
  <dcterms:modified xsi:type="dcterms:W3CDTF">2026-04-02T08:09:07Z</dcterms:modified>
</cp:coreProperties>
</file>