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66" r:id="rId3"/>
    <p:sldId id="282" r:id="rId4"/>
    <p:sldId id="274" r:id="rId5"/>
    <p:sldId id="283" r:id="rId6"/>
    <p:sldId id="284" r:id="rId7"/>
    <p:sldId id="288" r:id="rId8"/>
    <p:sldId id="289" r:id="rId9"/>
    <p:sldId id="293" r:id="rId10"/>
    <p:sldId id="287" r:id="rId11"/>
    <p:sldId id="286" r:id="rId12"/>
    <p:sldId id="275"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E39"/>
    <a:srgbClr val="FF0000"/>
    <a:srgbClr val="FFF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9" y="2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itsuna Imamura" userId="5b2da16fa1785921" providerId="LiveId" clId="{342DA2C4-B094-4B86-9045-6AA34CD7B848}"/>
    <pc:docChg chg="addSld delSld">
      <pc:chgData name="Noritsuna Imamura" userId="5b2da16fa1785921" providerId="LiveId" clId="{342DA2C4-B094-4B86-9045-6AA34CD7B848}" dt="2025-12-07T16:27:03.280" v="1" actId="47"/>
      <pc:docMkLst>
        <pc:docMk/>
      </pc:docMkLst>
      <pc:sldChg chg="new del">
        <pc:chgData name="Noritsuna Imamura" userId="5b2da16fa1785921" providerId="LiveId" clId="{342DA2C4-B094-4B86-9045-6AA34CD7B848}" dt="2025-12-07T16:27:03.280" v="1" actId="47"/>
        <pc:sldMkLst>
          <pc:docMk/>
          <pc:sldMk cId="2266869788"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F4B8B-E51A-4469-8535-B5E404BEA12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2738882-62A6-43CE-B1F5-0FCFEAC97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211F725-6941-445B-9990-15922BB7327B}"/>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6CCD4F4E-3771-4BA2-B8F7-60E784DC5B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BEC301-CDCF-452B-A562-90345D90E806}"/>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136024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C0857-C56B-4965-BD70-AFC5043CFB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196F7-66EB-419D-8608-F912CDD921A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84159B-EB36-412A-B2D8-32F2647EFF83}"/>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73AA0219-2070-4403-A673-187F4B2F07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B57568-012A-45BE-A0A8-0D0E729DFF0D}"/>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215377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5D0BFE-FCE9-47E5-B9FC-A350123419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EF31E2C-B4A1-4FEE-AD2E-235152AE702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27D519-6E81-4827-9972-09ECDE1E3886}"/>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73AC0365-8673-4B3E-B794-30CB4FF07F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27E958-B644-4329-940B-05C58F1249CB}"/>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289684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63CDC-2E3B-4120-A520-1FDA3EC568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10DE3D-94A0-4022-B631-4FF9B98646C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904C27-8458-4272-AA87-AB771ABA1566}"/>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4924AF54-CD05-4104-8B8A-5AD61C9BF7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CFEE21-893B-4BCD-9094-339A502925D3}"/>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301022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FBBA-5875-49B7-8A3D-14B6810F1A9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D1114F-0FA2-4865-BBFE-98F60C584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9AA2E4B-650B-474A-B903-E2573B9794D4}"/>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F6593562-E813-48FF-9A0D-B0AFB1348E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A21049-8DF2-4F81-923F-005ABB743A68}"/>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180262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7B20A-2983-4418-BF65-60F11EC141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C3330A-A03B-414B-B93C-D7666119612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AD4221C-DCCA-4683-A184-6CFFA4D6713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043617C-0F6C-433B-B267-E24E1E2D602E}"/>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6" name="フッター プレースホルダー 5">
            <a:extLst>
              <a:ext uri="{FF2B5EF4-FFF2-40B4-BE49-F238E27FC236}">
                <a16:creationId xmlns:a16="http://schemas.microsoft.com/office/drawing/2014/main" id="{7D59B1B6-5ECC-4E69-A652-99D1DA588E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B86408-472B-41E2-9D18-669F7F9C0538}"/>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60014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0BA82E-B70F-4DB6-8803-A98E08F3FD5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E7A897-6884-4C51-8DD0-9C024C4F6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48B33E7-4C23-4E2E-98A0-717121EF774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0F7F1E3-5587-4CD0-AC35-7D9E113512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F177195-7E62-46E0-B0A9-18C6D3658B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06D3817-F6B0-44CC-A15B-8D7126EDD185}"/>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8" name="フッター プレースホルダー 7">
            <a:extLst>
              <a:ext uri="{FF2B5EF4-FFF2-40B4-BE49-F238E27FC236}">
                <a16:creationId xmlns:a16="http://schemas.microsoft.com/office/drawing/2014/main" id="{194A2B76-8154-40FE-9203-6AE5A988236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0EDDB9B-E877-474E-B1B5-88E3192A13F7}"/>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159694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391471-650E-4208-87E2-1F1F328E38B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CEC5AB-447D-446E-8D23-476BDA2F280F}"/>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4" name="フッター プレースホルダー 3">
            <a:extLst>
              <a:ext uri="{FF2B5EF4-FFF2-40B4-BE49-F238E27FC236}">
                <a16:creationId xmlns:a16="http://schemas.microsoft.com/office/drawing/2014/main" id="{18C05CBB-39B6-4121-A348-CEC2134F1E1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E950000-6902-41E3-84E7-E15DE5B25D59}"/>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232069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6AC718-E13F-4C03-A1E7-5D68FD7EECA3}"/>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3" name="フッター プレースホルダー 2">
            <a:extLst>
              <a:ext uri="{FF2B5EF4-FFF2-40B4-BE49-F238E27FC236}">
                <a16:creationId xmlns:a16="http://schemas.microsoft.com/office/drawing/2014/main" id="{39ED3043-1D5C-43E9-B352-A6A2FD5987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B71B813-C048-42B2-8BB7-4BEDCFE9614C}"/>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51180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A8A79-7EBF-44A6-A53B-D571D97FCB9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4CC70F-4F8C-4EC9-B5C7-D0ADA3505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23FFAA-A542-4287-A4C4-C240B685F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959587-538F-4C1A-92D8-3D97543BAF57}"/>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6" name="フッター プレースホルダー 5">
            <a:extLst>
              <a:ext uri="{FF2B5EF4-FFF2-40B4-BE49-F238E27FC236}">
                <a16:creationId xmlns:a16="http://schemas.microsoft.com/office/drawing/2014/main" id="{5BBA388F-4789-4D44-9C73-CE1A567612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2C7192-4F76-4873-A656-18AB2996342C}"/>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373460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5BB64C-5513-46D8-95E3-9A41CBE652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511CB7A-1A24-49B1-9354-6CA078F84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B8DC582-6276-453E-B5DA-B2C08D177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08207C2-F389-41B0-9F39-D9E556A7683F}"/>
              </a:ext>
            </a:extLst>
          </p:cNvPr>
          <p:cNvSpPr>
            <a:spLocks noGrp="1"/>
          </p:cNvSpPr>
          <p:nvPr>
            <p:ph type="dt" sz="half" idx="10"/>
          </p:nvPr>
        </p:nvSpPr>
        <p:spPr/>
        <p:txBody>
          <a:bodyPr/>
          <a:lstStyle/>
          <a:p>
            <a:fld id="{D2F7F318-1F9A-4C07-AE46-99FF4FDA3A83}" type="datetimeFigureOut">
              <a:rPr kumimoji="1" lang="ja-JP" altLang="en-US" smtClean="0"/>
              <a:t>2025/12/8</a:t>
            </a:fld>
            <a:endParaRPr kumimoji="1" lang="ja-JP" altLang="en-US"/>
          </a:p>
        </p:txBody>
      </p:sp>
      <p:sp>
        <p:nvSpPr>
          <p:cNvPr id="6" name="フッター プレースホルダー 5">
            <a:extLst>
              <a:ext uri="{FF2B5EF4-FFF2-40B4-BE49-F238E27FC236}">
                <a16:creationId xmlns:a16="http://schemas.microsoft.com/office/drawing/2014/main" id="{CF973FE4-3F83-4EA5-999F-F06A32B171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863378-EA95-41BE-9363-C877BD71E155}"/>
              </a:ext>
            </a:extLst>
          </p:cNvPr>
          <p:cNvSpPr>
            <a:spLocks noGrp="1"/>
          </p:cNvSpPr>
          <p:nvPr>
            <p:ph type="sldNum" sz="quarter" idx="12"/>
          </p:nvPr>
        </p:nvSpPr>
        <p:spPr/>
        <p:txBody>
          <a:body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257812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701D7B0-FFAA-4B76-9B83-418776102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425F87-F656-404F-B1E9-BC79A1B2C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B66C29-4F77-4AB1-B84D-91B2D1E84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7F318-1F9A-4C07-AE46-99FF4FDA3A83}"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0EB5FD62-1FDE-4166-9C5A-68FFFC110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107E4C-16AD-4BA9-BBB3-7A157ADFB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D6576-504D-4935-8799-76DEE4EDC455}" type="slidenum">
              <a:rPr kumimoji="1" lang="ja-JP" altLang="en-US" smtClean="0"/>
              <a:t>‹#›</a:t>
            </a:fld>
            <a:endParaRPr kumimoji="1" lang="ja-JP" altLang="en-US"/>
          </a:p>
        </p:txBody>
      </p:sp>
    </p:spTree>
    <p:extLst>
      <p:ext uri="{BB962C8B-B14F-4D97-AF65-F5344CB8AC3E}">
        <p14:creationId xmlns:p14="http://schemas.microsoft.com/office/powerpoint/2010/main" val="121838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302C0-476C-1A79-AB20-ADBC07EC4C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2DE495-A2F1-F978-E3F4-64A5D0499D65}"/>
              </a:ext>
            </a:extLst>
          </p:cNvPr>
          <p:cNvSpPr txBox="1">
            <a:spLocks/>
          </p:cNvSpPr>
          <p:nvPr/>
        </p:nvSpPr>
        <p:spPr>
          <a:xfrm>
            <a:off x="974105" y="163516"/>
            <a:ext cx="10243790" cy="2399281"/>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solidFill>
                  <a:schemeClr val="bg1"/>
                </a:solidFill>
              </a:rPr>
              <a:t>自作パラメータ探索ソフトの概説とソフトデモ</a:t>
            </a:r>
            <a:br>
              <a:rPr lang="en-US" altLang="ja-JP" sz="4800" b="1" dirty="0">
                <a:solidFill>
                  <a:schemeClr val="bg1"/>
                </a:solidFill>
              </a:rPr>
            </a:br>
            <a:r>
              <a:rPr lang="en-US" altLang="ja-JP" sz="4800" b="1" dirty="0">
                <a:solidFill>
                  <a:schemeClr val="bg1"/>
                </a:solidFill>
              </a:rPr>
              <a:t>(26</a:t>
            </a:r>
            <a:r>
              <a:rPr lang="ja-JP" altLang="en-US" sz="4800" b="1" dirty="0">
                <a:solidFill>
                  <a:schemeClr val="bg1"/>
                </a:solidFill>
              </a:rPr>
              <a:t>パラメータ</a:t>
            </a:r>
            <a:r>
              <a:rPr lang="en-US" altLang="ja-JP" sz="4800" b="1" dirty="0">
                <a:solidFill>
                  <a:schemeClr val="bg1"/>
                </a:solidFill>
              </a:rPr>
              <a:t>3</a:t>
            </a:r>
            <a:r>
              <a:rPr lang="ja-JP" altLang="en-US" sz="4800" b="1" dirty="0">
                <a:solidFill>
                  <a:schemeClr val="bg1"/>
                </a:solidFill>
              </a:rPr>
              <a:t>段オペアンプ等</a:t>
            </a:r>
            <a:r>
              <a:rPr lang="en-US" altLang="ja-JP" sz="4800" b="1" dirty="0">
                <a:solidFill>
                  <a:schemeClr val="bg1"/>
                </a:solidFill>
              </a:rPr>
              <a:t>)</a:t>
            </a:r>
            <a:endParaRPr lang="ja-JP" altLang="en-US" sz="4800" b="1" dirty="0">
              <a:solidFill>
                <a:schemeClr val="bg1"/>
              </a:solidFill>
            </a:endParaRPr>
          </a:p>
        </p:txBody>
      </p:sp>
      <p:sp>
        <p:nvSpPr>
          <p:cNvPr id="3" name="テキスト ボックス 2">
            <a:extLst>
              <a:ext uri="{FF2B5EF4-FFF2-40B4-BE49-F238E27FC236}">
                <a16:creationId xmlns:a16="http://schemas.microsoft.com/office/drawing/2014/main" id="{32C0DE91-7094-41F2-219A-BEDA2A34F408}"/>
              </a:ext>
            </a:extLst>
          </p:cNvPr>
          <p:cNvSpPr txBox="1"/>
          <p:nvPr/>
        </p:nvSpPr>
        <p:spPr>
          <a:xfrm>
            <a:off x="934641" y="3990808"/>
            <a:ext cx="3295749" cy="584775"/>
          </a:xfrm>
          <a:prstGeom prst="rect">
            <a:avLst/>
          </a:prstGeom>
          <a:noFill/>
        </p:spPr>
        <p:txBody>
          <a:bodyPr wrap="square" rtlCol="0">
            <a:spAutoFit/>
          </a:bodyPr>
          <a:lstStyle/>
          <a:p>
            <a:r>
              <a:rPr kumimoji="1" lang="en-US" altLang="ja-JP" sz="3200" dirty="0" err="1"/>
              <a:t>AirtomoR</a:t>
            </a:r>
            <a:endParaRPr kumimoji="1" lang="ja-JP" altLang="en-US" sz="3200" dirty="0"/>
          </a:p>
        </p:txBody>
      </p:sp>
      <p:pic>
        <p:nvPicPr>
          <p:cNvPr id="4" name="図 3">
            <a:extLst>
              <a:ext uri="{FF2B5EF4-FFF2-40B4-BE49-F238E27FC236}">
                <a16:creationId xmlns:a16="http://schemas.microsoft.com/office/drawing/2014/main" id="{3E23D91F-FF2E-84C0-7CA2-F464BA46A056}"/>
              </a:ext>
            </a:extLst>
          </p:cNvPr>
          <p:cNvPicPr>
            <a:picLocks noChangeAspect="1"/>
          </p:cNvPicPr>
          <p:nvPr/>
        </p:nvPicPr>
        <p:blipFill rotWithShape="1">
          <a:blip r:embed="rId2"/>
          <a:srcRect l="22413" t="7977" r="22269" b="12954"/>
          <a:stretch/>
        </p:blipFill>
        <p:spPr>
          <a:xfrm>
            <a:off x="4491162" y="2655985"/>
            <a:ext cx="3453891" cy="3539705"/>
          </a:xfrm>
          <a:prstGeom prst="rect">
            <a:avLst/>
          </a:prstGeom>
          <a:ln w="44450">
            <a:solidFill>
              <a:schemeClr val="tx1"/>
            </a:solidFill>
          </a:ln>
        </p:spPr>
      </p:pic>
      <p:sp>
        <p:nvSpPr>
          <p:cNvPr id="19" name="テキスト ボックス 18">
            <a:extLst>
              <a:ext uri="{FF2B5EF4-FFF2-40B4-BE49-F238E27FC236}">
                <a16:creationId xmlns:a16="http://schemas.microsoft.com/office/drawing/2014/main" id="{85F914C2-12D7-6616-91C8-B406D3A0B8D5}"/>
              </a:ext>
            </a:extLst>
          </p:cNvPr>
          <p:cNvSpPr txBox="1"/>
          <p:nvPr/>
        </p:nvSpPr>
        <p:spPr>
          <a:xfrm>
            <a:off x="5389866" y="6239567"/>
            <a:ext cx="2723759" cy="584775"/>
          </a:xfrm>
          <a:prstGeom prst="rect">
            <a:avLst/>
          </a:prstGeom>
          <a:noFill/>
        </p:spPr>
        <p:txBody>
          <a:bodyPr wrap="square" rtlCol="0">
            <a:spAutoFit/>
          </a:bodyPr>
          <a:lstStyle/>
          <a:p>
            <a:r>
              <a:rPr lang="en-US" altLang="ja-JP" sz="3200" dirty="0"/>
              <a:t>3</a:t>
            </a:r>
            <a:r>
              <a:rPr kumimoji="1" lang="ja-JP" altLang="en-US" sz="3200" dirty="0"/>
              <a:t>年前位</a:t>
            </a:r>
          </a:p>
        </p:txBody>
      </p:sp>
      <p:sp>
        <p:nvSpPr>
          <p:cNvPr id="20" name="テキスト ボックス 19">
            <a:extLst>
              <a:ext uri="{FF2B5EF4-FFF2-40B4-BE49-F238E27FC236}">
                <a16:creationId xmlns:a16="http://schemas.microsoft.com/office/drawing/2014/main" id="{F16F0DD2-1A79-0943-9C73-E28C3461F241}"/>
              </a:ext>
            </a:extLst>
          </p:cNvPr>
          <p:cNvSpPr txBox="1"/>
          <p:nvPr/>
        </p:nvSpPr>
        <p:spPr>
          <a:xfrm>
            <a:off x="8937008" y="6297290"/>
            <a:ext cx="2476145" cy="584775"/>
          </a:xfrm>
          <a:prstGeom prst="rect">
            <a:avLst/>
          </a:prstGeom>
          <a:noFill/>
        </p:spPr>
        <p:txBody>
          <a:bodyPr wrap="square" rtlCol="0">
            <a:spAutoFit/>
          </a:bodyPr>
          <a:lstStyle/>
          <a:p>
            <a:r>
              <a:rPr lang="ja-JP" altLang="en-US" sz="3200" dirty="0"/>
              <a:t>今年</a:t>
            </a:r>
            <a:r>
              <a:rPr lang="en-US" altLang="ja-JP" sz="3200" dirty="0"/>
              <a:t>5</a:t>
            </a:r>
            <a:r>
              <a:rPr lang="ja-JP" altLang="en-US" sz="3200" dirty="0"/>
              <a:t>月</a:t>
            </a:r>
            <a:endParaRPr kumimoji="1" lang="ja-JP" altLang="en-US" sz="3200" dirty="0"/>
          </a:p>
        </p:txBody>
      </p:sp>
      <p:pic>
        <p:nvPicPr>
          <p:cNvPr id="24" name="図 23">
            <a:extLst>
              <a:ext uri="{FF2B5EF4-FFF2-40B4-BE49-F238E27FC236}">
                <a16:creationId xmlns:a16="http://schemas.microsoft.com/office/drawing/2014/main" id="{2243B523-8E7D-32E8-3023-31F684CF1F50}"/>
              </a:ext>
            </a:extLst>
          </p:cNvPr>
          <p:cNvPicPr>
            <a:picLocks noChangeAspect="1"/>
          </p:cNvPicPr>
          <p:nvPr/>
        </p:nvPicPr>
        <p:blipFill>
          <a:blip r:embed="rId3"/>
          <a:stretch>
            <a:fillRect/>
          </a:stretch>
        </p:blipFill>
        <p:spPr>
          <a:xfrm>
            <a:off x="8226106" y="2655985"/>
            <a:ext cx="3302052" cy="3543665"/>
          </a:xfrm>
          <a:prstGeom prst="rect">
            <a:avLst/>
          </a:prstGeom>
          <a:ln w="38100">
            <a:solidFill>
              <a:schemeClr val="tx1"/>
            </a:solidFill>
          </a:ln>
        </p:spPr>
      </p:pic>
      <p:sp>
        <p:nvSpPr>
          <p:cNvPr id="25" name="テキスト ボックス 24">
            <a:extLst>
              <a:ext uri="{FF2B5EF4-FFF2-40B4-BE49-F238E27FC236}">
                <a16:creationId xmlns:a16="http://schemas.microsoft.com/office/drawing/2014/main" id="{DD855596-6C8B-2ECA-BA35-3EECB99F7D95}"/>
              </a:ext>
            </a:extLst>
          </p:cNvPr>
          <p:cNvSpPr txBox="1"/>
          <p:nvPr/>
        </p:nvSpPr>
        <p:spPr>
          <a:xfrm>
            <a:off x="396240" y="6273225"/>
            <a:ext cx="4170244" cy="584775"/>
          </a:xfrm>
          <a:prstGeom prst="rect">
            <a:avLst/>
          </a:prstGeom>
          <a:noFill/>
        </p:spPr>
        <p:txBody>
          <a:bodyPr wrap="square" rtlCol="0">
            <a:spAutoFit/>
          </a:bodyPr>
          <a:lstStyle/>
          <a:p>
            <a:r>
              <a:rPr kumimoji="1" lang="en-US" altLang="ja-JP" sz="3200" dirty="0"/>
              <a:t>Kindle</a:t>
            </a:r>
            <a:r>
              <a:rPr kumimoji="1" lang="ja-JP" altLang="en-US" sz="3200" dirty="0"/>
              <a:t>も出してます</a:t>
            </a:r>
          </a:p>
        </p:txBody>
      </p:sp>
    </p:spTree>
    <p:extLst>
      <p:ext uri="{BB962C8B-B14F-4D97-AF65-F5344CB8AC3E}">
        <p14:creationId xmlns:p14="http://schemas.microsoft.com/office/powerpoint/2010/main" val="7819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FC33A-FDF6-33BB-1BDD-62C26BAC7C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22588A-06AE-B6C0-CD0A-6D7FA83FE8E3}"/>
              </a:ext>
            </a:extLst>
          </p:cNvPr>
          <p:cNvSpPr>
            <a:spLocks noGrp="1"/>
          </p:cNvSpPr>
          <p:nvPr>
            <p:ph type="ctrTitle"/>
          </p:nvPr>
        </p:nvSpPr>
        <p:spPr>
          <a:xfrm>
            <a:off x="98214" y="-94085"/>
            <a:ext cx="11995573" cy="1135737"/>
          </a:xfrm>
        </p:spPr>
        <p:txBody>
          <a:bodyPr vert="horz" lIns="91440" tIns="45720" rIns="91440" bIns="45720" rtlCol="0" anchor="ctr">
            <a:normAutofit/>
          </a:bodyPr>
          <a:lstStyle/>
          <a:p>
            <a:pPr algn="l"/>
            <a:r>
              <a:rPr kumimoji="1" lang="ja-JP" altLang="en-US" sz="3600" b="1" kern="1200" dirty="0">
                <a:solidFill>
                  <a:schemeClr val="tx1"/>
                </a:solidFill>
                <a:latin typeface="+mj-lt"/>
                <a:ea typeface="+mj-ea"/>
                <a:cs typeface="+mj-cs"/>
              </a:rPr>
              <a:t>ソフト適用例</a:t>
            </a:r>
            <a:r>
              <a:rPr kumimoji="1" lang="en-US" altLang="ja-JP" sz="3600" b="1" kern="1200" dirty="0">
                <a:solidFill>
                  <a:schemeClr val="tx1"/>
                </a:solidFill>
                <a:latin typeface="+mj-lt"/>
                <a:ea typeface="+mj-ea"/>
                <a:cs typeface="+mj-cs"/>
              </a:rPr>
              <a:t>(</a:t>
            </a:r>
            <a:r>
              <a:rPr kumimoji="1" lang="ja-JP" altLang="en-US" sz="3600" b="1" kern="1200" dirty="0">
                <a:solidFill>
                  <a:schemeClr val="tx1"/>
                </a:solidFill>
                <a:latin typeface="+mj-lt"/>
                <a:ea typeface="+mj-ea"/>
                <a:cs typeface="+mj-cs"/>
              </a:rPr>
              <a:t>トランジスタ</a:t>
            </a:r>
            <a:r>
              <a:rPr lang="ja-JP" altLang="en-US" sz="3600" b="1" dirty="0"/>
              <a:t>パラメータ同定 伝スパ様公開</a:t>
            </a:r>
            <a:r>
              <a:rPr lang="en-US" altLang="ja-JP" sz="3600" b="1" dirty="0"/>
              <a:t>)</a:t>
            </a:r>
            <a:endParaRPr kumimoji="1" lang="en-US" altLang="ja-JP" sz="3600" b="1" kern="1200" dirty="0">
              <a:solidFill>
                <a:schemeClr val="tx1"/>
              </a:solidFill>
              <a:latin typeface="+mj-lt"/>
              <a:ea typeface="+mj-ea"/>
              <a:cs typeface="+mj-cs"/>
            </a:endParaRPr>
          </a:p>
        </p:txBody>
      </p:sp>
      <p:sp>
        <p:nvSpPr>
          <p:cNvPr id="6" name="正方形/長方形 5">
            <a:extLst>
              <a:ext uri="{FF2B5EF4-FFF2-40B4-BE49-F238E27FC236}">
                <a16:creationId xmlns:a16="http://schemas.microsoft.com/office/drawing/2014/main" id="{A010AAC5-521F-1A20-4321-CA6FE3C08454}"/>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図 3">
            <a:extLst>
              <a:ext uri="{FF2B5EF4-FFF2-40B4-BE49-F238E27FC236}">
                <a16:creationId xmlns:a16="http://schemas.microsoft.com/office/drawing/2014/main" id="{40FCA2A3-0407-8E10-0478-5F4163FC0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1" y="1461822"/>
            <a:ext cx="2985610" cy="188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5">
            <a:extLst>
              <a:ext uri="{FF2B5EF4-FFF2-40B4-BE49-F238E27FC236}">
                <a16:creationId xmlns:a16="http://schemas.microsoft.com/office/drawing/2014/main" id="{03CEB830-71C0-5E00-F05F-D09381986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704" y="1427872"/>
            <a:ext cx="2906475" cy="191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図 6">
            <a:extLst>
              <a:ext uri="{FF2B5EF4-FFF2-40B4-BE49-F238E27FC236}">
                <a16:creationId xmlns:a16="http://schemas.microsoft.com/office/drawing/2014/main" id="{F1C8D6F7-E8D2-70E2-1034-68A7E7725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77" y="3399733"/>
            <a:ext cx="3009216" cy="19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6FF602FC-2BE0-2E53-1064-956F94C689E6}"/>
              </a:ext>
            </a:extLst>
          </p:cNvPr>
          <p:cNvPicPr>
            <a:picLocks noChangeAspect="1"/>
          </p:cNvPicPr>
          <p:nvPr/>
        </p:nvPicPr>
        <p:blipFill>
          <a:blip r:embed="rId5"/>
          <a:stretch>
            <a:fillRect/>
          </a:stretch>
        </p:blipFill>
        <p:spPr>
          <a:xfrm>
            <a:off x="3812825" y="3399733"/>
            <a:ext cx="3009216" cy="1849966"/>
          </a:xfrm>
          <a:prstGeom prst="rect">
            <a:avLst/>
          </a:prstGeom>
        </p:spPr>
      </p:pic>
      <p:pic>
        <p:nvPicPr>
          <p:cNvPr id="9" name="図 8">
            <a:extLst>
              <a:ext uri="{FF2B5EF4-FFF2-40B4-BE49-F238E27FC236}">
                <a16:creationId xmlns:a16="http://schemas.microsoft.com/office/drawing/2014/main" id="{B6862C5F-F293-45DA-89F5-EAE59B71B917}"/>
              </a:ext>
            </a:extLst>
          </p:cNvPr>
          <p:cNvPicPr>
            <a:picLocks noChangeAspect="1"/>
          </p:cNvPicPr>
          <p:nvPr/>
        </p:nvPicPr>
        <p:blipFill>
          <a:blip r:embed="rId6"/>
          <a:stretch>
            <a:fillRect/>
          </a:stretch>
        </p:blipFill>
        <p:spPr>
          <a:xfrm>
            <a:off x="7642375" y="3836708"/>
            <a:ext cx="4065463" cy="1797362"/>
          </a:xfrm>
          <a:prstGeom prst="rect">
            <a:avLst/>
          </a:prstGeom>
        </p:spPr>
      </p:pic>
      <p:pic>
        <p:nvPicPr>
          <p:cNvPr id="11" name="図 10">
            <a:extLst>
              <a:ext uri="{FF2B5EF4-FFF2-40B4-BE49-F238E27FC236}">
                <a16:creationId xmlns:a16="http://schemas.microsoft.com/office/drawing/2014/main" id="{E0E59FAC-DBFD-17F7-8B7A-7D62DB379A60}"/>
              </a:ext>
            </a:extLst>
          </p:cNvPr>
          <p:cNvPicPr>
            <a:picLocks noChangeAspect="1"/>
          </p:cNvPicPr>
          <p:nvPr/>
        </p:nvPicPr>
        <p:blipFill>
          <a:blip r:embed="rId7"/>
          <a:srcRect b="8915"/>
          <a:stretch>
            <a:fillRect/>
          </a:stretch>
        </p:blipFill>
        <p:spPr>
          <a:xfrm>
            <a:off x="7632101" y="1407315"/>
            <a:ext cx="4065463" cy="1797362"/>
          </a:xfrm>
          <a:prstGeom prst="rect">
            <a:avLst/>
          </a:prstGeom>
        </p:spPr>
      </p:pic>
      <p:sp>
        <p:nvSpPr>
          <p:cNvPr id="12" name="正方形/長方形 11">
            <a:extLst>
              <a:ext uri="{FF2B5EF4-FFF2-40B4-BE49-F238E27FC236}">
                <a16:creationId xmlns:a16="http://schemas.microsoft.com/office/drawing/2014/main" id="{BC0FD278-1113-48C8-ED46-9C679C0F989A}"/>
              </a:ext>
            </a:extLst>
          </p:cNvPr>
          <p:cNvSpPr/>
          <p:nvPr/>
        </p:nvSpPr>
        <p:spPr>
          <a:xfrm>
            <a:off x="7642375" y="3246417"/>
            <a:ext cx="4065463" cy="602799"/>
          </a:xfrm>
          <a:prstGeom prst="rect">
            <a:avLst/>
          </a:prstGeom>
          <a:solidFill>
            <a:srgbClr val="549E39">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機械学習での複数目的値</a:t>
            </a:r>
            <a:r>
              <a:rPr lang="en-US" altLang="ja-JP" dirty="0">
                <a:solidFill>
                  <a:schemeClr val="tx1"/>
                </a:solidFill>
              </a:rPr>
              <a:t>x</a:t>
            </a:r>
            <a:r>
              <a:rPr lang="ja-JP" altLang="en-US" dirty="0">
                <a:solidFill>
                  <a:schemeClr val="tx1"/>
                </a:solidFill>
              </a:rPr>
              <a:t>パラメータの寄与度マトリックス</a:t>
            </a:r>
          </a:p>
        </p:txBody>
      </p:sp>
      <p:sp>
        <p:nvSpPr>
          <p:cNvPr id="13" name="正方形/長方形 12">
            <a:extLst>
              <a:ext uri="{FF2B5EF4-FFF2-40B4-BE49-F238E27FC236}">
                <a16:creationId xmlns:a16="http://schemas.microsoft.com/office/drawing/2014/main" id="{850E6EDB-D6A7-AE77-93B4-170146C5E59E}"/>
              </a:ext>
            </a:extLst>
          </p:cNvPr>
          <p:cNvSpPr/>
          <p:nvPr/>
        </p:nvSpPr>
        <p:spPr>
          <a:xfrm>
            <a:off x="7396296" y="1033461"/>
            <a:ext cx="4472009" cy="340265"/>
          </a:xfrm>
          <a:prstGeom prst="rect">
            <a:avLst/>
          </a:prstGeom>
          <a:solidFill>
            <a:srgbClr val="549E39">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各目的値</a:t>
            </a:r>
            <a:r>
              <a:rPr lang="en-US" altLang="ja-JP" dirty="0">
                <a:solidFill>
                  <a:schemeClr val="tx1"/>
                </a:solidFill>
              </a:rPr>
              <a:t>x</a:t>
            </a:r>
            <a:r>
              <a:rPr lang="ja-JP" altLang="en-US" dirty="0">
                <a:solidFill>
                  <a:schemeClr val="tx1"/>
                </a:solidFill>
              </a:rPr>
              <a:t>パラメータの相関具合の通説</a:t>
            </a:r>
          </a:p>
        </p:txBody>
      </p:sp>
      <p:sp>
        <p:nvSpPr>
          <p:cNvPr id="14" name="タイトル 1">
            <a:extLst>
              <a:ext uri="{FF2B5EF4-FFF2-40B4-BE49-F238E27FC236}">
                <a16:creationId xmlns:a16="http://schemas.microsoft.com/office/drawing/2014/main" id="{0576549A-9690-EC2C-827B-B0D57C15D527}"/>
              </a:ext>
            </a:extLst>
          </p:cNvPr>
          <p:cNvSpPr txBox="1">
            <a:spLocks/>
          </p:cNvSpPr>
          <p:nvPr/>
        </p:nvSpPr>
        <p:spPr>
          <a:xfrm>
            <a:off x="203769" y="1025731"/>
            <a:ext cx="11945235" cy="793965"/>
          </a:xfrm>
          <a:prstGeom prst="rect">
            <a:avLst/>
          </a:prstGeom>
        </p:spPr>
        <p:txBody>
          <a:bodyPr vert="horz" lIns="91440" tIns="45720" rIns="91440" bIns="45720" rtlCol="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endParaRPr lang="ja-JP" altLang="en-US" sz="1800" b="1" dirty="0">
              <a:latin typeface="+mn-lt"/>
              <a:ea typeface="+mn-ea"/>
              <a:cs typeface="+mn-cs"/>
            </a:endParaRPr>
          </a:p>
        </p:txBody>
      </p:sp>
      <p:sp>
        <p:nvSpPr>
          <p:cNvPr id="15" name="正方形/長方形 14">
            <a:extLst>
              <a:ext uri="{FF2B5EF4-FFF2-40B4-BE49-F238E27FC236}">
                <a16:creationId xmlns:a16="http://schemas.microsoft.com/office/drawing/2014/main" id="{5520621E-01C1-FD31-F9CD-A110A738F593}"/>
              </a:ext>
            </a:extLst>
          </p:cNvPr>
          <p:cNvSpPr/>
          <p:nvPr/>
        </p:nvSpPr>
        <p:spPr>
          <a:xfrm>
            <a:off x="503436" y="1023068"/>
            <a:ext cx="4790506" cy="346387"/>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28600">
              <a:spcAft>
                <a:spcPts val="600"/>
              </a:spcAft>
              <a:buFont typeface="Arial" panose="020B0604020202020204" pitchFamily="34" charset="0"/>
              <a:buChar char="•"/>
            </a:pPr>
            <a:r>
              <a:rPr lang="en-US" altLang="ja-JP" b="1" dirty="0" err="1">
                <a:solidFill>
                  <a:schemeClr val="tx1"/>
                </a:solidFill>
              </a:rPr>
              <a:t>Hfe</a:t>
            </a:r>
            <a:r>
              <a:rPr lang="en-US" altLang="ja-JP" b="1" dirty="0">
                <a:solidFill>
                  <a:schemeClr val="tx1"/>
                </a:solidFill>
              </a:rPr>
              <a:t>, </a:t>
            </a:r>
            <a:r>
              <a:rPr lang="en-US" altLang="ja-JP" b="1" dirty="0" err="1">
                <a:solidFill>
                  <a:schemeClr val="tx1"/>
                </a:solidFill>
              </a:rPr>
              <a:t>Ic</a:t>
            </a:r>
            <a:r>
              <a:rPr lang="en-US" altLang="ja-JP" b="1" dirty="0">
                <a:solidFill>
                  <a:schemeClr val="tx1"/>
                </a:solidFill>
              </a:rPr>
              <a:t>/</a:t>
            </a:r>
            <a:r>
              <a:rPr lang="en-US" altLang="ja-JP" b="1" dirty="0" err="1">
                <a:solidFill>
                  <a:schemeClr val="tx1"/>
                </a:solidFill>
              </a:rPr>
              <a:t>Vce</a:t>
            </a:r>
            <a:r>
              <a:rPr lang="en-US" altLang="ja-JP" b="1" dirty="0">
                <a:solidFill>
                  <a:schemeClr val="tx1"/>
                </a:solidFill>
              </a:rPr>
              <a:t>, </a:t>
            </a:r>
            <a:r>
              <a:rPr lang="en-US" altLang="ja-JP" b="1" dirty="0" err="1">
                <a:solidFill>
                  <a:schemeClr val="tx1"/>
                </a:solidFill>
              </a:rPr>
              <a:t>Ib</a:t>
            </a:r>
            <a:r>
              <a:rPr lang="en-US" altLang="ja-JP" b="1" dirty="0">
                <a:solidFill>
                  <a:schemeClr val="tx1"/>
                </a:solidFill>
              </a:rPr>
              <a:t>/</a:t>
            </a:r>
            <a:r>
              <a:rPr lang="en-US" altLang="ja-JP" b="1" dirty="0" err="1">
                <a:solidFill>
                  <a:schemeClr val="tx1"/>
                </a:solidFill>
              </a:rPr>
              <a:t>Vbe</a:t>
            </a:r>
            <a:r>
              <a:rPr lang="en-US" altLang="ja-JP" b="1" dirty="0">
                <a:solidFill>
                  <a:schemeClr val="tx1"/>
                </a:solidFill>
              </a:rPr>
              <a:t>, </a:t>
            </a:r>
            <a:r>
              <a:rPr lang="en-US" altLang="ja-JP" b="1" dirty="0" err="1">
                <a:solidFill>
                  <a:schemeClr val="tx1"/>
                </a:solidFill>
              </a:rPr>
              <a:t>Ic</a:t>
            </a:r>
            <a:r>
              <a:rPr lang="en-US" altLang="ja-JP" b="1" dirty="0">
                <a:solidFill>
                  <a:schemeClr val="tx1"/>
                </a:solidFill>
              </a:rPr>
              <a:t>/</a:t>
            </a:r>
            <a:r>
              <a:rPr lang="en-US" altLang="ja-JP" b="1" dirty="0" err="1">
                <a:solidFill>
                  <a:schemeClr val="tx1"/>
                </a:solidFill>
              </a:rPr>
              <a:t>Bce</a:t>
            </a:r>
            <a:r>
              <a:rPr lang="en-US" altLang="ja-JP" b="1" dirty="0">
                <a:solidFill>
                  <a:schemeClr val="tx1"/>
                </a:solidFill>
              </a:rPr>
              <a:t> </a:t>
            </a:r>
            <a:r>
              <a:rPr lang="ja-JP" altLang="en-US" b="1" dirty="0">
                <a:solidFill>
                  <a:schemeClr val="tx1"/>
                </a:solidFill>
              </a:rPr>
              <a:t>評価回路</a:t>
            </a:r>
          </a:p>
        </p:txBody>
      </p:sp>
      <p:sp>
        <p:nvSpPr>
          <p:cNvPr id="16" name="タイトル 1">
            <a:extLst>
              <a:ext uri="{FF2B5EF4-FFF2-40B4-BE49-F238E27FC236}">
                <a16:creationId xmlns:a16="http://schemas.microsoft.com/office/drawing/2014/main" id="{EF1C91CB-4362-B86B-A5E8-67D985336E5B}"/>
              </a:ext>
            </a:extLst>
          </p:cNvPr>
          <p:cNvSpPr txBox="1">
            <a:spLocks/>
          </p:cNvSpPr>
          <p:nvPr/>
        </p:nvSpPr>
        <p:spPr>
          <a:xfrm>
            <a:off x="584030" y="5642393"/>
            <a:ext cx="11165325" cy="1157786"/>
          </a:xfrm>
          <a:prstGeom prst="rect">
            <a:avLst/>
          </a:prstGeom>
          <a:solidFill>
            <a:schemeClr val="accent4">
              <a:lumMod val="60000"/>
              <a:lumOff val="40000"/>
            </a:schemeClr>
          </a:solidFill>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000" b="1" dirty="0"/>
              <a:t>【</a:t>
            </a:r>
            <a:r>
              <a:rPr lang="ja-JP" altLang="en-US" sz="2000" b="1" dirty="0"/>
              <a:t>運用方針例</a:t>
            </a:r>
            <a:r>
              <a:rPr lang="en-US" altLang="ja-JP" sz="2000" b="1" dirty="0"/>
              <a:t>】</a:t>
            </a:r>
            <a:br>
              <a:rPr lang="en-US" altLang="ja-JP" sz="2000" b="1" dirty="0"/>
            </a:br>
            <a:r>
              <a:rPr lang="ja-JP" altLang="en-US" sz="2000" b="1" dirty="0"/>
              <a:t>データ同化的課題</a:t>
            </a:r>
            <a:r>
              <a:rPr lang="en-US" altLang="ja-JP" sz="2000" b="1" dirty="0"/>
              <a:t>(</a:t>
            </a:r>
            <a:r>
              <a:rPr lang="ja-JP" altLang="en-US" sz="2000" b="1" dirty="0"/>
              <a:t>実測データがあった上で</a:t>
            </a:r>
            <a:br>
              <a:rPr lang="ja-JP" altLang="en-US" sz="2000" b="1" dirty="0"/>
            </a:br>
            <a:r>
              <a:rPr lang="ja-JP" altLang="en-US" sz="2000" b="1" dirty="0"/>
              <a:t>トランジスタ諸元の未知パラメータを変動させて真値を探索</a:t>
            </a:r>
            <a:r>
              <a:rPr lang="en-US" altLang="ja-JP" sz="2000" b="1" dirty="0"/>
              <a:t>)</a:t>
            </a:r>
            <a:br>
              <a:rPr lang="ja-JP" altLang="en-US" sz="2000" b="1" dirty="0"/>
            </a:br>
            <a:r>
              <a:rPr lang="ja-JP" altLang="en-US" sz="2000" b="1" dirty="0"/>
              <a:t>データがある程度集められると</a:t>
            </a:r>
            <a:r>
              <a:rPr lang="en-US" altLang="ja-JP" sz="2000" b="1" dirty="0"/>
              <a:t>sub</a:t>
            </a:r>
            <a:r>
              <a:rPr lang="ja-JP" altLang="en-US" sz="2000" b="1" dirty="0"/>
              <a:t>スコアに対する各パラメータの寄与度が算出できるので</a:t>
            </a:r>
            <a:br>
              <a:rPr lang="ja-JP" altLang="en-US" sz="2000" b="1" dirty="0"/>
            </a:br>
            <a:r>
              <a:rPr lang="ja-JP" altLang="en-US" sz="2000" b="1" dirty="0"/>
              <a:t>峰に近づくだけでなくスコア</a:t>
            </a:r>
            <a:r>
              <a:rPr lang="en-US" altLang="ja-JP" sz="2000" b="1" dirty="0"/>
              <a:t>x</a:t>
            </a:r>
            <a:r>
              <a:rPr lang="ja-JP" altLang="en-US" sz="2000" b="1" dirty="0"/>
              <a:t>パラメータ相関知見も得られる</a:t>
            </a:r>
            <a:r>
              <a:rPr lang="en-US" altLang="ja-JP" sz="2000" b="1" dirty="0"/>
              <a:t>(</a:t>
            </a:r>
            <a:r>
              <a:rPr lang="ja-JP" altLang="en-US" sz="2000" b="1" dirty="0"/>
              <a:t>パラメータ数</a:t>
            </a:r>
            <a:r>
              <a:rPr lang="en-US" altLang="ja-JP" sz="2000" b="1" dirty="0"/>
              <a:t>n</a:t>
            </a:r>
            <a:r>
              <a:rPr lang="ja-JP" altLang="en-US" sz="2000" b="1" dirty="0"/>
              <a:t>に対して </a:t>
            </a:r>
            <a:r>
              <a:rPr lang="en-US" altLang="ja-JP" sz="2000" b="1" dirty="0"/>
              <a:t>n * </a:t>
            </a:r>
            <a:r>
              <a:rPr lang="en-US" altLang="ja-JP" sz="2000" b="1" dirty="0" err="1"/>
              <a:t>logn</a:t>
            </a:r>
            <a:r>
              <a:rPr lang="en-US" altLang="ja-JP" sz="2000" b="1" dirty="0"/>
              <a:t> </a:t>
            </a:r>
            <a:r>
              <a:rPr lang="ja-JP" altLang="en-US" sz="2000" b="1" dirty="0"/>
              <a:t>のデータ要 </a:t>
            </a:r>
            <a:r>
              <a:rPr lang="en-US" altLang="ja-JP" sz="2000" b="1" dirty="0"/>
              <a:t>)</a:t>
            </a:r>
            <a:endParaRPr lang="ja-JP" altLang="en-US" sz="2000" b="1" dirty="0"/>
          </a:p>
        </p:txBody>
      </p:sp>
      <p:sp>
        <p:nvSpPr>
          <p:cNvPr id="17" name="矢印: 下 16">
            <a:extLst>
              <a:ext uri="{FF2B5EF4-FFF2-40B4-BE49-F238E27FC236}">
                <a16:creationId xmlns:a16="http://schemas.microsoft.com/office/drawing/2014/main" id="{CCCDC431-5CE2-7961-AE29-F201DD8EAA0A}"/>
              </a:ext>
            </a:extLst>
          </p:cNvPr>
          <p:cNvSpPr/>
          <p:nvPr/>
        </p:nvSpPr>
        <p:spPr>
          <a:xfrm flipV="1">
            <a:off x="10851843" y="5328503"/>
            <a:ext cx="182880" cy="711200"/>
          </a:xfrm>
          <a:prstGeom prst="down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A0F805F6-60D7-AC5F-C1D1-FBAA25E18F71}"/>
              </a:ext>
            </a:extLst>
          </p:cNvPr>
          <p:cNvSpPr/>
          <p:nvPr/>
        </p:nvSpPr>
        <p:spPr>
          <a:xfrm flipV="1">
            <a:off x="9358323" y="4917023"/>
            <a:ext cx="182880" cy="782320"/>
          </a:xfrm>
          <a:prstGeom prst="down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866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BB25F-387B-CE52-6966-5639FC8692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DC0165-BC97-DDD6-F22C-4CACB3722AB6}"/>
              </a:ext>
            </a:extLst>
          </p:cNvPr>
          <p:cNvSpPr>
            <a:spLocks noGrp="1"/>
          </p:cNvSpPr>
          <p:nvPr>
            <p:ph type="ctrTitle"/>
          </p:nvPr>
        </p:nvSpPr>
        <p:spPr>
          <a:xfrm>
            <a:off x="98214" y="-135183"/>
            <a:ext cx="11995573" cy="1135737"/>
          </a:xfrm>
        </p:spPr>
        <p:txBody>
          <a:bodyPr vert="horz" lIns="91440" tIns="45720" rIns="91440" bIns="45720" rtlCol="0" anchor="ctr">
            <a:normAutofit/>
          </a:bodyPr>
          <a:lstStyle/>
          <a:p>
            <a:pPr algn="l"/>
            <a:r>
              <a:rPr lang="ja-JP" altLang="en-US" sz="3600" b="1" dirty="0"/>
              <a:t>自作ソフト適用例</a:t>
            </a:r>
            <a:r>
              <a:rPr lang="en-US" altLang="ja-JP" sz="3600" b="1" dirty="0"/>
              <a:t>(3</a:t>
            </a:r>
            <a:r>
              <a:rPr lang="ja-JP" altLang="en-US" sz="3600" b="1" dirty="0"/>
              <a:t>段オペアンプモデル</a:t>
            </a:r>
            <a:r>
              <a:rPr lang="en-US" altLang="ja-JP" sz="3600" b="1" dirty="0"/>
              <a:t>)</a:t>
            </a:r>
            <a:endParaRPr kumimoji="1" lang="en-US" altLang="ja-JP" sz="3600" b="1" kern="1200" dirty="0">
              <a:solidFill>
                <a:schemeClr val="tx1"/>
              </a:solidFill>
              <a:latin typeface="+mj-lt"/>
              <a:ea typeface="+mj-ea"/>
              <a:cs typeface="+mj-cs"/>
            </a:endParaRPr>
          </a:p>
        </p:txBody>
      </p:sp>
      <p:sp>
        <p:nvSpPr>
          <p:cNvPr id="4" name="正方形/長方形 3">
            <a:extLst>
              <a:ext uri="{FF2B5EF4-FFF2-40B4-BE49-F238E27FC236}">
                <a16:creationId xmlns:a16="http://schemas.microsoft.com/office/drawing/2014/main" id="{BDF141F8-A284-13ED-3D9B-22A477937667}"/>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7DB1988A-0745-8A00-A458-B0A533E46B3C}"/>
              </a:ext>
            </a:extLst>
          </p:cNvPr>
          <p:cNvPicPr>
            <a:picLocks noChangeAspect="1"/>
          </p:cNvPicPr>
          <p:nvPr/>
        </p:nvPicPr>
        <p:blipFill>
          <a:blip r:embed="rId2"/>
          <a:srcRect r="2128" b="17488"/>
          <a:stretch>
            <a:fillRect/>
          </a:stretch>
        </p:blipFill>
        <p:spPr>
          <a:xfrm>
            <a:off x="200470" y="1000553"/>
            <a:ext cx="8207807" cy="4085155"/>
          </a:xfrm>
          <a:prstGeom prst="rect">
            <a:avLst/>
          </a:prstGeom>
        </p:spPr>
      </p:pic>
      <p:sp>
        <p:nvSpPr>
          <p:cNvPr id="12" name="テキスト ボックス 11">
            <a:extLst>
              <a:ext uri="{FF2B5EF4-FFF2-40B4-BE49-F238E27FC236}">
                <a16:creationId xmlns:a16="http://schemas.microsoft.com/office/drawing/2014/main" id="{592416E8-D003-68C7-699D-5F8CF30AA47B}"/>
              </a:ext>
            </a:extLst>
          </p:cNvPr>
          <p:cNvSpPr txBox="1"/>
          <p:nvPr/>
        </p:nvSpPr>
        <p:spPr>
          <a:xfrm>
            <a:off x="1236565" y="1950685"/>
            <a:ext cx="495543" cy="323165"/>
          </a:xfrm>
          <a:prstGeom prst="rect">
            <a:avLst/>
          </a:prstGeom>
          <a:solidFill>
            <a:schemeClr val="bg1"/>
          </a:solidFill>
        </p:spPr>
        <p:txBody>
          <a:bodyPr wrap="square" rtlCol="0">
            <a:spAutoFit/>
          </a:bodyPr>
          <a:lstStyle/>
          <a:p>
            <a:pPr algn="ctr"/>
            <a:r>
              <a:rPr kumimoji="1" lang="en-US" altLang="ja-JP" sz="1500" b="1" dirty="0"/>
              <a:t>1,2</a:t>
            </a:r>
            <a:endParaRPr kumimoji="1" lang="ja-JP" altLang="en-US" sz="1500" b="1" dirty="0"/>
          </a:p>
        </p:txBody>
      </p:sp>
      <p:sp>
        <p:nvSpPr>
          <p:cNvPr id="13" name="テキスト ボックス 12">
            <a:extLst>
              <a:ext uri="{FF2B5EF4-FFF2-40B4-BE49-F238E27FC236}">
                <a16:creationId xmlns:a16="http://schemas.microsoft.com/office/drawing/2014/main" id="{65F9E1E0-1E0D-34D7-598F-57806F941883}"/>
              </a:ext>
            </a:extLst>
          </p:cNvPr>
          <p:cNvSpPr txBox="1"/>
          <p:nvPr/>
        </p:nvSpPr>
        <p:spPr>
          <a:xfrm>
            <a:off x="2467749" y="1918149"/>
            <a:ext cx="495543" cy="323165"/>
          </a:xfrm>
          <a:prstGeom prst="rect">
            <a:avLst/>
          </a:prstGeom>
          <a:solidFill>
            <a:schemeClr val="bg1"/>
          </a:solidFill>
        </p:spPr>
        <p:txBody>
          <a:bodyPr wrap="square" rtlCol="0">
            <a:spAutoFit/>
          </a:bodyPr>
          <a:lstStyle/>
          <a:p>
            <a:pPr algn="ctr"/>
            <a:r>
              <a:rPr lang="en-US" altLang="ja-JP" sz="1500" b="1" dirty="0"/>
              <a:t>3</a:t>
            </a:r>
            <a:r>
              <a:rPr kumimoji="1" lang="en-US" altLang="ja-JP" sz="1500" b="1" dirty="0"/>
              <a:t>,4</a:t>
            </a:r>
            <a:endParaRPr kumimoji="1" lang="ja-JP" altLang="en-US" sz="1500" b="1" dirty="0"/>
          </a:p>
        </p:txBody>
      </p:sp>
      <p:sp>
        <p:nvSpPr>
          <p:cNvPr id="14" name="テキスト ボックス 13">
            <a:extLst>
              <a:ext uri="{FF2B5EF4-FFF2-40B4-BE49-F238E27FC236}">
                <a16:creationId xmlns:a16="http://schemas.microsoft.com/office/drawing/2014/main" id="{FB590243-6979-EA75-D557-93F995A07C58}"/>
              </a:ext>
            </a:extLst>
          </p:cNvPr>
          <p:cNvSpPr txBox="1"/>
          <p:nvPr/>
        </p:nvSpPr>
        <p:spPr>
          <a:xfrm>
            <a:off x="4459217" y="1943525"/>
            <a:ext cx="495543" cy="323165"/>
          </a:xfrm>
          <a:prstGeom prst="rect">
            <a:avLst/>
          </a:prstGeom>
          <a:solidFill>
            <a:schemeClr val="bg1"/>
          </a:solidFill>
        </p:spPr>
        <p:txBody>
          <a:bodyPr wrap="square" rtlCol="0">
            <a:spAutoFit/>
          </a:bodyPr>
          <a:lstStyle/>
          <a:p>
            <a:pPr algn="ctr"/>
            <a:r>
              <a:rPr kumimoji="1" lang="en-US" altLang="ja-JP" sz="1500" b="1" dirty="0"/>
              <a:t>7,8</a:t>
            </a:r>
            <a:endParaRPr kumimoji="1" lang="ja-JP" altLang="en-US" sz="1500" b="1" dirty="0"/>
          </a:p>
        </p:txBody>
      </p:sp>
      <p:sp>
        <p:nvSpPr>
          <p:cNvPr id="15" name="テキスト ボックス 14">
            <a:extLst>
              <a:ext uri="{FF2B5EF4-FFF2-40B4-BE49-F238E27FC236}">
                <a16:creationId xmlns:a16="http://schemas.microsoft.com/office/drawing/2014/main" id="{FCCC08C4-33EC-CE7D-6344-0E3DD8CC9B75}"/>
              </a:ext>
            </a:extLst>
          </p:cNvPr>
          <p:cNvSpPr txBox="1"/>
          <p:nvPr/>
        </p:nvSpPr>
        <p:spPr>
          <a:xfrm>
            <a:off x="1368417" y="2596248"/>
            <a:ext cx="495543" cy="323165"/>
          </a:xfrm>
          <a:prstGeom prst="rect">
            <a:avLst/>
          </a:prstGeom>
          <a:solidFill>
            <a:schemeClr val="bg1"/>
          </a:solidFill>
        </p:spPr>
        <p:txBody>
          <a:bodyPr wrap="square" rtlCol="0">
            <a:spAutoFit/>
          </a:bodyPr>
          <a:lstStyle/>
          <a:p>
            <a:pPr algn="ctr"/>
            <a:r>
              <a:rPr kumimoji="1" lang="en-US" altLang="ja-JP" sz="1500" b="1" dirty="0"/>
              <a:t>25</a:t>
            </a:r>
            <a:endParaRPr kumimoji="1" lang="ja-JP" altLang="en-US" sz="1500" b="1" dirty="0"/>
          </a:p>
        </p:txBody>
      </p:sp>
      <p:sp>
        <p:nvSpPr>
          <p:cNvPr id="16" name="テキスト ボックス 15">
            <a:extLst>
              <a:ext uri="{FF2B5EF4-FFF2-40B4-BE49-F238E27FC236}">
                <a16:creationId xmlns:a16="http://schemas.microsoft.com/office/drawing/2014/main" id="{BF663A22-C3F5-8CC4-574D-9FC706BB5A7D}"/>
              </a:ext>
            </a:extLst>
          </p:cNvPr>
          <p:cNvSpPr txBox="1"/>
          <p:nvPr/>
        </p:nvSpPr>
        <p:spPr>
          <a:xfrm>
            <a:off x="2825633" y="3149338"/>
            <a:ext cx="495543" cy="323165"/>
          </a:xfrm>
          <a:prstGeom prst="rect">
            <a:avLst/>
          </a:prstGeom>
          <a:solidFill>
            <a:schemeClr val="bg1"/>
          </a:solidFill>
        </p:spPr>
        <p:txBody>
          <a:bodyPr wrap="square" rtlCol="0">
            <a:spAutoFit/>
          </a:bodyPr>
          <a:lstStyle/>
          <a:p>
            <a:pPr algn="ctr"/>
            <a:r>
              <a:rPr kumimoji="1" lang="en-US" altLang="ja-JP" sz="1500" b="1" dirty="0"/>
              <a:t>5,6</a:t>
            </a:r>
            <a:endParaRPr kumimoji="1" lang="ja-JP" altLang="en-US" sz="1500" b="1" dirty="0"/>
          </a:p>
        </p:txBody>
      </p:sp>
      <p:sp>
        <p:nvSpPr>
          <p:cNvPr id="17" name="テキスト ボックス 16">
            <a:extLst>
              <a:ext uri="{FF2B5EF4-FFF2-40B4-BE49-F238E27FC236}">
                <a16:creationId xmlns:a16="http://schemas.microsoft.com/office/drawing/2014/main" id="{C2D76324-FA20-62B2-315C-1777E3BA15A8}"/>
              </a:ext>
            </a:extLst>
          </p:cNvPr>
          <p:cNvSpPr txBox="1"/>
          <p:nvPr/>
        </p:nvSpPr>
        <p:spPr>
          <a:xfrm>
            <a:off x="4313009" y="2621470"/>
            <a:ext cx="599607" cy="323165"/>
          </a:xfrm>
          <a:prstGeom prst="rect">
            <a:avLst/>
          </a:prstGeom>
          <a:solidFill>
            <a:schemeClr val="bg1"/>
          </a:solidFill>
        </p:spPr>
        <p:txBody>
          <a:bodyPr wrap="square" rtlCol="0">
            <a:spAutoFit/>
          </a:bodyPr>
          <a:lstStyle/>
          <a:p>
            <a:pPr algn="ctr"/>
            <a:r>
              <a:rPr kumimoji="1" lang="en-US" altLang="ja-JP" sz="1500" b="1" dirty="0"/>
              <a:t>9,10</a:t>
            </a:r>
            <a:endParaRPr kumimoji="1" lang="ja-JP" altLang="en-US" sz="1500" b="1" dirty="0"/>
          </a:p>
        </p:txBody>
      </p:sp>
      <p:sp>
        <p:nvSpPr>
          <p:cNvPr id="18" name="テキスト ボックス 17">
            <a:extLst>
              <a:ext uri="{FF2B5EF4-FFF2-40B4-BE49-F238E27FC236}">
                <a16:creationId xmlns:a16="http://schemas.microsoft.com/office/drawing/2014/main" id="{A6E4D090-CAD6-3F6B-8F6F-2943A94DD616}"/>
              </a:ext>
            </a:extLst>
          </p:cNvPr>
          <p:cNvSpPr txBox="1"/>
          <p:nvPr/>
        </p:nvSpPr>
        <p:spPr>
          <a:xfrm>
            <a:off x="4381902" y="3614173"/>
            <a:ext cx="725525" cy="323165"/>
          </a:xfrm>
          <a:prstGeom prst="rect">
            <a:avLst/>
          </a:prstGeom>
          <a:solidFill>
            <a:schemeClr val="bg1"/>
          </a:solidFill>
        </p:spPr>
        <p:txBody>
          <a:bodyPr wrap="square" rtlCol="0">
            <a:spAutoFit/>
          </a:bodyPr>
          <a:lstStyle/>
          <a:p>
            <a:pPr algn="ctr"/>
            <a:r>
              <a:rPr lang="en-US" altLang="ja-JP" sz="1500" b="1" dirty="0"/>
              <a:t>11</a:t>
            </a:r>
            <a:r>
              <a:rPr kumimoji="1" lang="en-US" altLang="ja-JP" sz="1500" b="1" dirty="0"/>
              <a:t>,12</a:t>
            </a:r>
            <a:endParaRPr kumimoji="1" lang="ja-JP" altLang="en-US" sz="1500" b="1" dirty="0"/>
          </a:p>
        </p:txBody>
      </p:sp>
      <p:sp>
        <p:nvSpPr>
          <p:cNvPr id="19" name="テキスト ボックス 18">
            <a:extLst>
              <a:ext uri="{FF2B5EF4-FFF2-40B4-BE49-F238E27FC236}">
                <a16:creationId xmlns:a16="http://schemas.microsoft.com/office/drawing/2014/main" id="{776FE48F-9BDC-2991-F736-8D974B81FCF7}"/>
              </a:ext>
            </a:extLst>
          </p:cNvPr>
          <p:cNvSpPr txBox="1"/>
          <p:nvPr/>
        </p:nvSpPr>
        <p:spPr>
          <a:xfrm>
            <a:off x="5847104" y="2783052"/>
            <a:ext cx="725525" cy="323165"/>
          </a:xfrm>
          <a:prstGeom prst="rect">
            <a:avLst/>
          </a:prstGeom>
          <a:solidFill>
            <a:schemeClr val="bg1"/>
          </a:solidFill>
        </p:spPr>
        <p:txBody>
          <a:bodyPr wrap="square" rtlCol="0">
            <a:spAutoFit/>
          </a:bodyPr>
          <a:lstStyle/>
          <a:p>
            <a:pPr algn="ctr"/>
            <a:r>
              <a:rPr lang="en-US" altLang="ja-JP" sz="1500" b="1" dirty="0"/>
              <a:t>13</a:t>
            </a:r>
            <a:r>
              <a:rPr kumimoji="1" lang="en-US" altLang="ja-JP" sz="1500" b="1" dirty="0"/>
              <a:t>,14</a:t>
            </a:r>
            <a:endParaRPr kumimoji="1" lang="ja-JP" altLang="en-US" sz="1500" b="1" dirty="0"/>
          </a:p>
        </p:txBody>
      </p:sp>
      <p:sp>
        <p:nvSpPr>
          <p:cNvPr id="20" name="テキスト ボックス 19">
            <a:extLst>
              <a:ext uri="{FF2B5EF4-FFF2-40B4-BE49-F238E27FC236}">
                <a16:creationId xmlns:a16="http://schemas.microsoft.com/office/drawing/2014/main" id="{99C93C56-AE3D-D06B-CDA6-0AA120C3A598}"/>
              </a:ext>
            </a:extLst>
          </p:cNvPr>
          <p:cNvSpPr txBox="1"/>
          <p:nvPr/>
        </p:nvSpPr>
        <p:spPr>
          <a:xfrm>
            <a:off x="6657050" y="2462842"/>
            <a:ext cx="725525" cy="323165"/>
          </a:xfrm>
          <a:prstGeom prst="rect">
            <a:avLst/>
          </a:prstGeom>
          <a:solidFill>
            <a:schemeClr val="bg1"/>
          </a:solidFill>
        </p:spPr>
        <p:txBody>
          <a:bodyPr wrap="square" rtlCol="0">
            <a:spAutoFit/>
          </a:bodyPr>
          <a:lstStyle/>
          <a:p>
            <a:pPr algn="ctr"/>
            <a:r>
              <a:rPr lang="en-US" altLang="ja-JP" sz="1500" b="1" dirty="0"/>
              <a:t>15</a:t>
            </a:r>
            <a:r>
              <a:rPr kumimoji="1" lang="en-US" altLang="ja-JP" sz="1500" b="1" dirty="0"/>
              <a:t>,16</a:t>
            </a:r>
            <a:endParaRPr kumimoji="1" lang="ja-JP" altLang="en-US" sz="1500" b="1" dirty="0"/>
          </a:p>
        </p:txBody>
      </p:sp>
      <p:sp>
        <p:nvSpPr>
          <p:cNvPr id="21" name="テキスト ボックス 20">
            <a:extLst>
              <a:ext uri="{FF2B5EF4-FFF2-40B4-BE49-F238E27FC236}">
                <a16:creationId xmlns:a16="http://schemas.microsoft.com/office/drawing/2014/main" id="{F2ACA170-2385-C7EC-3E99-B8F565E26EC8}"/>
              </a:ext>
            </a:extLst>
          </p:cNvPr>
          <p:cNvSpPr txBox="1"/>
          <p:nvPr/>
        </p:nvSpPr>
        <p:spPr>
          <a:xfrm>
            <a:off x="7682752" y="2245374"/>
            <a:ext cx="725525" cy="323165"/>
          </a:xfrm>
          <a:prstGeom prst="rect">
            <a:avLst/>
          </a:prstGeom>
          <a:solidFill>
            <a:schemeClr val="bg1"/>
          </a:solidFill>
        </p:spPr>
        <p:txBody>
          <a:bodyPr wrap="square" rtlCol="0">
            <a:spAutoFit/>
          </a:bodyPr>
          <a:lstStyle/>
          <a:p>
            <a:pPr algn="ctr"/>
            <a:r>
              <a:rPr lang="en-US" altLang="ja-JP" sz="1500" b="1" dirty="0"/>
              <a:t>19</a:t>
            </a:r>
            <a:r>
              <a:rPr kumimoji="1" lang="en-US" altLang="ja-JP" sz="1500" b="1" dirty="0"/>
              <a:t>,20</a:t>
            </a:r>
            <a:endParaRPr kumimoji="1" lang="ja-JP" altLang="en-US" sz="1500" b="1" dirty="0"/>
          </a:p>
        </p:txBody>
      </p:sp>
      <p:sp>
        <p:nvSpPr>
          <p:cNvPr id="22" name="テキスト ボックス 21">
            <a:extLst>
              <a:ext uri="{FF2B5EF4-FFF2-40B4-BE49-F238E27FC236}">
                <a16:creationId xmlns:a16="http://schemas.microsoft.com/office/drawing/2014/main" id="{576A2CB7-327D-FDEA-DB18-D1E6EC775C1F}"/>
              </a:ext>
            </a:extLst>
          </p:cNvPr>
          <p:cNvSpPr txBox="1"/>
          <p:nvPr/>
        </p:nvSpPr>
        <p:spPr>
          <a:xfrm>
            <a:off x="5835120" y="4312186"/>
            <a:ext cx="725525" cy="323165"/>
          </a:xfrm>
          <a:prstGeom prst="rect">
            <a:avLst/>
          </a:prstGeom>
          <a:solidFill>
            <a:schemeClr val="bg1"/>
          </a:solidFill>
        </p:spPr>
        <p:txBody>
          <a:bodyPr wrap="square" rtlCol="0">
            <a:spAutoFit/>
          </a:bodyPr>
          <a:lstStyle/>
          <a:p>
            <a:pPr algn="ctr"/>
            <a:r>
              <a:rPr lang="en-US" altLang="ja-JP" sz="1500" b="1" dirty="0"/>
              <a:t>17,18</a:t>
            </a:r>
            <a:endParaRPr kumimoji="1" lang="ja-JP" altLang="en-US" sz="1500" b="1" dirty="0"/>
          </a:p>
        </p:txBody>
      </p:sp>
      <p:sp>
        <p:nvSpPr>
          <p:cNvPr id="23" name="テキスト ボックス 22">
            <a:extLst>
              <a:ext uri="{FF2B5EF4-FFF2-40B4-BE49-F238E27FC236}">
                <a16:creationId xmlns:a16="http://schemas.microsoft.com/office/drawing/2014/main" id="{9CBFAC41-7630-97F5-BB88-F710E22192B3}"/>
              </a:ext>
            </a:extLst>
          </p:cNvPr>
          <p:cNvSpPr txBox="1"/>
          <p:nvPr/>
        </p:nvSpPr>
        <p:spPr>
          <a:xfrm>
            <a:off x="6796817" y="3802432"/>
            <a:ext cx="725525" cy="323165"/>
          </a:xfrm>
          <a:prstGeom prst="rect">
            <a:avLst/>
          </a:prstGeom>
          <a:solidFill>
            <a:schemeClr val="bg1"/>
          </a:solidFill>
        </p:spPr>
        <p:txBody>
          <a:bodyPr wrap="square" rtlCol="0">
            <a:spAutoFit/>
          </a:bodyPr>
          <a:lstStyle/>
          <a:p>
            <a:pPr algn="ctr"/>
            <a:r>
              <a:rPr kumimoji="1" lang="en-US" altLang="ja-JP" sz="1500" b="1" dirty="0"/>
              <a:t>21,22</a:t>
            </a:r>
            <a:endParaRPr kumimoji="1" lang="ja-JP" altLang="en-US" sz="1500" b="1" dirty="0"/>
          </a:p>
        </p:txBody>
      </p:sp>
      <p:sp>
        <p:nvSpPr>
          <p:cNvPr id="24" name="テキスト ボックス 23">
            <a:extLst>
              <a:ext uri="{FF2B5EF4-FFF2-40B4-BE49-F238E27FC236}">
                <a16:creationId xmlns:a16="http://schemas.microsoft.com/office/drawing/2014/main" id="{6B927E9E-0C13-2753-7CF6-45636788DF82}"/>
              </a:ext>
            </a:extLst>
          </p:cNvPr>
          <p:cNvSpPr txBox="1"/>
          <p:nvPr/>
        </p:nvSpPr>
        <p:spPr>
          <a:xfrm>
            <a:off x="5983149" y="3513401"/>
            <a:ext cx="450494" cy="323165"/>
          </a:xfrm>
          <a:prstGeom prst="rect">
            <a:avLst/>
          </a:prstGeom>
          <a:solidFill>
            <a:schemeClr val="bg1"/>
          </a:solidFill>
        </p:spPr>
        <p:txBody>
          <a:bodyPr wrap="square" rtlCol="0">
            <a:spAutoFit/>
          </a:bodyPr>
          <a:lstStyle/>
          <a:p>
            <a:pPr algn="ctr"/>
            <a:r>
              <a:rPr kumimoji="1" lang="en-US" altLang="ja-JP" sz="1500" b="1" dirty="0"/>
              <a:t>24</a:t>
            </a:r>
            <a:endParaRPr kumimoji="1" lang="ja-JP" altLang="en-US" sz="1500" b="1" dirty="0"/>
          </a:p>
        </p:txBody>
      </p:sp>
      <p:sp>
        <p:nvSpPr>
          <p:cNvPr id="25" name="テキスト ボックス 24">
            <a:extLst>
              <a:ext uri="{FF2B5EF4-FFF2-40B4-BE49-F238E27FC236}">
                <a16:creationId xmlns:a16="http://schemas.microsoft.com/office/drawing/2014/main" id="{87076541-1C86-DA32-8CDC-9AC143A9C1EC}"/>
              </a:ext>
            </a:extLst>
          </p:cNvPr>
          <p:cNvSpPr txBox="1"/>
          <p:nvPr/>
        </p:nvSpPr>
        <p:spPr>
          <a:xfrm>
            <a:off x="3497458" y="3403042"/>
            <a:ext cx="450494" cy="323165"/>
          </a:xfrm>
          <a:prstGeom prst="rect">
            <a:avLst/>
          </a:prstGeom>
          <a:solidFill>
            <a:schemeClr val="bg1"/>
          </a:solidFill>
        </p:spPr>
        <p:txBody>
          <a:bodyPr wrap="square" rtlCol="0">
            <a:spAutoFit/>
          </a:bodyPr>
          <a:lstStyle/>
          <a:p>
            <a:pPr algn="ctr"/>
            <a:r>
              <a:rPr kumimoji="1" lang="en-US" altLang="ja-JP" sz="1500" b="1" dirty="0"/>
              <a:t>26</a:t>
            </a:r>
            <a:endParaRPr kumimoji="1" lang="ja-JP" altLang="en-US" sz="1500" b="1" dirty="0"/>
          </a:p>
        </p:txBody>
      </p:sp>
      <p:sp>
        <p:nvSpPr>
          <p:cNvPr id="26" name="矢印: 下 25">
            <a:extLst>
              <a:ext uri="{FF2B5EF4-FFF2-40B4-BE49-F238E27FC236}">
                <a16:creationId xmlns:a16="http://schemas.microsoft.com/office/drawing/2014/main" id="{DE36011C-BAF2-B161-A7B6-03A095A72A64}"/>
              </a:ext>
            </a:extLst>
          </p:cNvPr>
          <p:cNvSpPr/>
          <p:nvPr/>
        </p:nvSpPr>
        <p:spPr>
          <a:xfrm>
            <a:off x="9662455" y="3608613"/>
            <a:ext cx="1746607" cy="2054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図 1">
            <a:extLst>
              <a:ext uri="{FF2B5EF4-FFF2-40B4-BE49-F238E27FC236}">
                <a16:creationId xmlns:a16="http://schemas.microsoft.com/office/drawing/2014/main" id="{BDFAE7C9-FC1D-30E2-1E56-D81AF31E6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 t="8787" r="53982" b="16465"/>
          <a:stretch>
            <a:fillRect/>
          </a:stretch>
        </p:blipFill>
        <p:spPr bwMode="auto">
          <a:xfrm>
            <a:off x="9325055" y="1073201"/>
            <a:ext cx="2421406" cy="240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
            <a:extLst>
              <a:ext uri="{FF2B5EF4-FFF2-40B4-BE49-F238E27FC236}">
                <a16:creationId xmlns:a16="http://schemas.microsoft.com/office/drawing/2014/main" id="{74C3A121-85F0-971F-0773-B05FECDFF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71" t="8572" r="2388" b="15053"/>
          <a:stretch>
            <a:fillRect/>
          </a:stretch>
        </p:blipFill>
        <p:spPr bwMode="auto">
          <a:xfrm>
            <a:off x="9325055" y="3901624"/>
            <a:ext cx="2406463" cy="242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タイトル 1">
            <a:extLst>
              <a:ext uri="{FF2B5EF4-FFF2-40B4-BE49-F238E27FC236}">
                <a16:creationId xmlns:a16="http://schemas.microsoft.com/office/drawing/2014/main" id="{4300B299-AA01-D5B6-5AFF-82F7687CF0BF}"/>
              </a:ext>
            </a:extLst>
          </p:cNvPr>
          <p:cNvSpPr txBox="1">
            <a:spLocks/>
          </p:cNvSpPr>
          <p:nvPr/>
        </p:nvSpPr>
        <p:spPr>
          <a:xfrm>
            <a:off x="293255" y="4844249"/>
            <a:ext cx="8777624" cy="1791869"/>
          </a:xfrm>
          <a:prstGeom prst="rect">
            <a:avLst/>
          </a:prstGeom>
          <a:solidFill>
            <a:schemeClr val="accent4">
              <a:lumMod val="60000"/>
              <a:lumOff val="40000"/>
            </a:schemeClr>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000" b="1" dirty="0"/>
              <a:t>【</a:t>
            </a:r>
            <a:r>
              <a:rPr lang="ja-JP" altLang="en-US" sz="2000" b="1" dirty="0"/>
              <a:t>運用方針例</a:t>
            </a:r>
            <a:r>
              <a:rPr lang="en-US" altLang="ja-JP" sz="2000" b="1" dirty="0"/>
              <a:t>】</a:t>
            </a:r>
            <a:br>
              <a:rPr lang="en-US" altLang="ja-JP" sz="2000" b="1" dirty="0"/>
            </a:br>
            <a:r>
              <a:rPr lang="en-US" altLang="ja-JP" sz="2000" b="1" dirty="0"/>
              <a:t>Kindle</a:t>
            </a:r>
            <a:r>
              <a:rPr lang="ja-JP" altLang="en-US" sz="2000" b="1" dirty="0"/>
              <a:t>では</a:t>
            </a:r>
            <a:r>
              <a:rPr lang="en-US" altLang="ja-JP" sz="2000" b="1" dirty="0"/>
              <a:t>12</a:t>
            </a:r>
            <a:r>
              <a:rPr lang="ja-JP" altLang="en-US" sz="2000" b="1" dirty="0"/>
              <a:t>分割グリッドで</a:t>
            </a:r>
            <a:r>
              <a:rPr lang="en-US" altLang="ja-JP" sz="2000" b="1" dirty="0"/>
              <a:t>2</a:t>
            </a:r>
            <a:r>
              <a:rPr lang="ja-JP" altLang="en-US" sz="2000" b="1" dirty="0"/>
              <a:t>倍ステップ</a:t>
            </a:r>
            <a:r>
              <a:rPr lang="en-US" altLang="ja-JP" sz="2000" b="1" dirty="0"/>
              <a:t>,</a:t>
            </a:r>
            <a:r>
              <a:rPr lang="ja-JP" altLang="en-US" sz="2000" b="1" dirty="0"/>
              <a:t>通常ステップの</a:t>
            </a:r>
            <a:br>
              <a:rPr lang="en-US" altLang="ja-JP" sz="2000" b="1" dirty="0"/>
            </a:br>
            <a:r>
              <a:rPr lang="ja-JP" altLang="en-US" sz="2000" b="1" dirty="0"/>
              <a:t>フラクタル的適用の例示だったので</a:t>
            </a:r>
            <a:br>
              <a:rPr lang="en-US" altLang="ja-JP" sz="2000" b="1" dirty="0"/>
            </a:br>
            <a:r>
              <a:rPr lang="ja-JP" altLang="en-US" sz="2000" b="1" dirty="0"/>
              <a:t>今回は</a:t>
            </a:r>
            <a:r>
              <a:rPr lang="en-US" altLang="ja-JP" sz="2000" b="1" dirty="0"/>
              <a:t>4</a:t>
            </a:r>
            <a:r>
              <a:rPr lang="ja-JP" altLang="en-US" sz="2000" b="1" dirty="0"/>
              <a:t>分割グリッド</a:t>
            </a:r>
            <a:r>
              <a:rPr lang="en-US" altLang="ja-JP" sz="2000" b="1" dirty="0"/>
              <a:t>,12</a:t>
            </a:r>
            <a:r>
              <a:rPr lang="ja-JP" altLang="en-US" sz="2000" b="1" dirty="0"/>
              <a:t>分割グリッドの順でデモ実演します</a:t>
            </a:r>
            <a:br>
              <a:rPr lang="en-US" altLang="ja-JP" sz="2000" b="1" dirty="0"/>
            </a:br>
            <a:r>
              <a:rPr lang="en-US" altLang="ja-JP" sz="2000" b="1" dirty="0"/>
              <a:t>  (</a:t>
            </a:r>
            <a:r>
              <a:rPr lang="ja-JP" altLang="en-US" sz="2000" b="1" dirty="0"/>
              <a:t>どちらが良いかは運次第、峰探しという意味では</a:t>
            </a:r>
            <a:r>
              <a:rPr lang="en-US" altLang="ja-JP" sz="2000" b="1" dirty="0"/>
              <a:t>2</a:t>
            </a:r>
            <a:r>
              <a:rPr lang="ja-JP" altLang="en-US" sz="2000" b="1" dirty="0"/>
              <a:t>通りやれば確実性</a:t>
            </a:r>
            <a:r>
              <a:rPr lang="en-US" altLang="ja-JP" sz="2000" b="1" dirty="0"/>
              <a:t>UP)</a:t>
            </a:r>
            <a:endParaRPr lang="ja-JP" altLang="en-US" sz="2000" b="1" dirty="0"/>
          </a:p>
          <a:p>
            <a:pPr algn="l"/>
            <a:endParaRPr lang="en-US" altLang="ja-JP" sz="2000" b="1" dirty="0"/>
          </a:p>
        </p:txBody>
      </p:sp>
    </p:spTree>
    <p:extLst>
      <p:ext uri="{BB962C8B-B14F-4D97-AF65-F5344CB8AC3E}">
        <p14:creationId xmlns:p14="http://schemas.microsoft.com/office/powerpoint/2010/main" val="248952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タイトル 1">
            <a:extLst>
              <a:ext uri="{FF2B5EF4-FFF2-40B4-BE49-F238E27FC236}">
                <a16:creationId xmlns:a16="http://schemas.microsoft.com/office/drawing/2014/main" id="{BF5ED650-D46D-441E-9A4D-6D5C01F7160B}"/>
              </a:ext>
            </a:extLst>
          </p:cNvPr>
          <p:cNvSpPr txBox="1">
            <a:spLocks/>
          </p:cNvSpPr>
          <p:nvPr/>
        </p:nvSpPr>
        <p:spPr>
          <a:xfrm>
            <a:off x="269362" y="222636"/>
            <a:ext cx="11454808" cy="54548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400" b="1" dirty="0" err="1"/>
              <a:t>Youtube</a:t>
            </a:r>
            <a:r>
              <a:rPr lang="ja-JP" altLang="en-US" sz="4400" b="1" dirty="0"/>
              <a:t>にアップしている各動画の解説対象</a:t>
            </a:r>
            <a:endParaRPr lang="en-US" altLang="ja-JP" sz="4400" b="1"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a:p>
            <a:pPr algn="l"/>
            <a:endParaRPr lang="en-US" altLang="ja-JP" sz="2700" dirty="0"/>
          </a:p>
        </p:txBody>
      </p:sp>
      <p:sp>
        <p:nvSpPr>
          <p:cNvPr id="13" name="テキスト ボックス 12">
            <a:extLst>
              <a:ext uri="{FF2B5EF4-FFF2-40B4-BE49-F238E27FC236}">
                <a16:creationId xmlns:a16="http://schemas.microsoft.com/office/drawing/2014/main" id="{95752C8F-6600-47A3-8835-6428165A5358}"/>
              </a:ext>
            </a:extLst>
          </p:cNvPr>
          <p:cNvSpPr txBox="1"/>
          <p:nvPr/>
        </p:nvSpPr>
        <p:spPr>
          <a:xfrm>
            <a:off x="1151523" y="5266033"/>
            <a:ext cx="10448261" cy="1077218"/>
          </a:xfrm>
          <a:prstGeom prst="rect">
            <a:avLst/>
          </a:prstGeom>
          <a:solidFill>
            <a:schemeClr val="bg1"/>
          </a:solidFill>
        </p:spPr>
        <p:txBody>
          <a:bodyPr wrap="square" rtlCol="0">
            <a:spAutoFit/>
          </a:bodyPr>
          <a:lstStyle/>
          <a:p>
            <a:r>
              <a:rPr kumimoji="1" lang="ja-JP" altLang="en-US" sz="3200" dirty="0"/>
              <a:t>これらにも</a:t>
            </a:r>
            <a:r>
              <a:rPr lang="ja-JP" altLang="en-US" sz="3200" dirty="0"/>
              <a:t>主要な</a:t>
            </a:r>
            <a:r>
              <a:rPr kumimoji="1" lang="ja-JP" altLang="en-US" sz="3200" dirty="0"/>
              <a:t>理論概要</a:t>
            </a:r>
            <a:r>
              <a:rPr kumimoji="1" lang="en-US" altLang="ja-JP" sz="3200" dirty="0"/>
              <a:t>-</a:t>
            </a:r>
            <a:r>
              <a:rPr kumimoji="1" lang="ja-JP" altLang="en-US" sz="3200" dirty="0"/>
              <a:t>ソフト操作要領等は揃えて</a:t>
            </a:r>
            <a:br>
              <a:rPr kumimoji="1" lang="en-US" altLang="ja-JP" sz="3200" dirty="0"/>
            </a:br>
            <a:r>
              <a:rPr kumimoji="1" lang="ja-JP" altLang="en-US" sz="3200" dirty="0"/>
              <a:t>あります</a:t>
            </a:r>
            <a:r>
              <a:rPr kumimoji="1" lang="en-US" altLang="ja-JP" sz="3200" dirty="0"/>
              <a:t>(</a:t>
            </a:r>
            <a:r>
              <a:rPr kumimoji="1" lang="ja-JP" altLang="en-US" sz="3200" dirty="0"/>
              <a:t>元原稿の</a:t>
            </a:r>
            <a:r>
              <a:rPr kumimoji="1" lang="en-US" altLang="ja-JP" sz="3200" dirty="0"/>
              <a:t>pdf</a:t>
            </a:r>
            <a:r>
              <a:rPr kumimoji="1" lang="ja-JP" altLang="en-US" sz="3200" dirty="0"/>
              <a:t>も</a:t>
            </a:r>
            <a:r>
              <a:rPr kumimoji="1" lang="en-US" altLang="ja-JP" sz="3200" dirty="0"/>
              <a:t>ISHI</a:t>
            </a:r>
            <a:r>
              <a:rPr kumimoji="1" lang="ja-JP" altLang="en-US" sz="3200" dirty="0"/>
              <a:t>会</a:t>
            </a:r>
            <a:r>
              <a:rPr lang="en-US" altLang="ja-JP" sz="3200" dirty="0"/>
              <a:t>Discord</a:t>
            </a:r>
            <a:r>
              <a:rPr lang="ja-JP" altLang="en-US" sz="3200" dirty="0"/>
              <a:t>に</a:t>
            </a:r>
            <a:r>
              <a:rPr lang="en-US" altLang="ja-JP" sz="3200" dirty="0"/>
              <a:t>Up</a:t>
            </a:r>
            <a:r>
              <a:rPr lang="ja-JP" altLang="en-US" sz="3200" dirty="0"/>
              <a:t>する？</a:t>
            </a:r>
            <a:r>
              <a:rPr kumimoji="1" lang="en-US" altLang="ja-JP" sz="3200" dirty="0"/>
              <a:t>)</a:t>
            </a:r>
            <a:endParaRPr kumimoji="1" lang="ja-JP" altLang="en-US" sz="3200" dirty="0"/>
          </a:p>
        </p:txBody>
      </p:sp>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BD06E093-37A3-4BCE-96EF-BA43E8969138}"/>
              </a:ext>
            </a:extLst>
          </p:cNvPr>
          <p:cNvPicPr>
            <a:picLocks noChangeAspect="1"/>
          </p:cNvPicPr>
          <p:nvPr/>
        </p:nvPicPr>
        <p:blipFill rotWithShape="1">
          <a:blip r:embed="rId2">
            <a:extLst>
              <a:ext uri="{28A0092B-C50C-407E-A947-70E740481C1C}">
                <a14:useLocalDpi xmlns:a14="http://schemas.microsoft.com/office/drawing/2010/main" val="0"/>
              </a:ext>
            </a:extLst>
          </a:blip>
          <a:srcRect r="-86" b="12878"/>
          <a:stretch/>
        </p:blipFill>
        <p:spPr>
          <a:xfrm>
            <a:off x="194670" y="734109"/>
            <a:ext cx="11795358" cy="2874900"/>
          </a:xfrm>
          <a:prstGeom prst="rect">
            <a:avLst/>
          </a:prstGeom>
        </p:spPr>
      </p:pic>
      <p:sp>
        <p:nvSpPr>
          <p:cNvPr id="17" name="タイトル 1">
            <a:extLst>
              <a:ext uri="{FF2B5EF4-FFF2-40B4-BE49-F238E27FC236}">
                <a16:creationId xmlns:a16="http://schemas.microsoft.com/office/drawing/2014/main" id="{FB2E7C77-161B-4FF8-812A-84FF861F2297}"/>
              </a:ext>
            </a:extLst>
          </p:cNvPr>
          <p:cNvSpPr txBox="1">
            <a:spLocks/>
          </p:cNvSpPr>
          <p:nvPr/>
        </p:nvSpPr>
        <p:spPr>
          <a:xfrm>
            <a:off x="9184943" y="3656887"/>
            <a:ext cx="2650546" cy="865893"/>
          </a:xfrm>
          <a:prstGeom prst="rect">
            <a:avLst/>
          </a:prstGeom>
          <a:solidFill>
            <a:schemeClr val="bg1"/>
          </a:solidFill>
          <a:ln w="635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200" b="1" dirty="0"/>
              <a:t>ソフトが</a:t>
            </a:r>
            <a:endParaRPr lang="en-US" altLang="ja-JP" sz="2200" b="1" dirty="0"/>
          </a:p>
          <a:p>
            <a:r>
              <a:rPr lang="ja-JP" altLang="en-US" sz="2200" b="1" dirty="0"/>
              <a:t>目指す所と</a:t>
            </a:r>
            <a:br>
              <a:rPr lang="en-US" altLang="ja-JP" sz="2200" b="1" dirty="0"/>
            </a:br>
            <a:r>
              <a:rPr lang="ja-JP" altLang="en-US" sz="2200" b="1" dirty="0"/>
              <a:t>実装方針概要</a:t>
            </a:r>
          </a:p>
        </p:txBody>
      </p:sp>
      <p:sp>
        <p:nvSpPr>
          <p:cNvPr id="18" name="タイトル 1">
            <a:extLst>
              <a:ext uri="{FF2B5EF4-FFF2-40B4-BE49-F238E27FC236}">
                <a16:creationId xmlns:a16="http://schemas.microsoft.com/office/drawing/2014/main" id="{0F40482A-244E-4D0C-B4FA-DDD23CC76D7F}"/>
              </a:ext>
            </a:extLst>
          </p:cNvPr>
          <p:cNvSpPr txBox="1">
            <a:spLocks/>
          </p:cNvSpPr>
          <p:nvPr/>
        </p:nvSpPr>
        <p:spPr>
          <a:xfrm>
            <a:off x="6117065" y="3658215"/>
            <a:ext cx="2650546" cy="865893"/>
          </a:xfrm>
          <a:prstGeom prst="rect">
            <a:avLst/>
          </a:prstGeom>
          <a:solidFill>
            <a:schemeClr val="bg1"/>
          </a:solidFill>
          <a:ln w="635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200" b="1" dirty="0"/>
              <a:t>Tutorial</a:t>
            </a:r>
            <a:r>
              <a:rPr lang="ja-JP" altLang="en-US" sz="2200" b="1" dirty="0"/>
              <a:t>モデル解説、</a:t>
            </a:r>
            <a:endParaRPr lang="en-US" altLang="ja-JP" sz="2200" b="1" dirty="0"/>
          </a:p>
          <a:p>
            <a:r>
              <a:rPr lang="ja-JP" altLang="en-US" sz="2200" b="1" dirty="0"/>
              <a:t>ソフト適用のための</a:t>
            </a:r>
            <a:br>
              <a:rPr lang="en-US" altLang="ja-JP" sz="2200" b="1" dirty="0"/>
            </a:br>
            <a:r>
              <a:rPr lang="ja-JP" altLang="en-US" sz="2200" b="1" dirty="0"/>
              <a:t>データセット要領等</a:t>
            </a:r>
          </a:p>
        </p:txBody>
      </p:sp>
      <p:sp>
        <p:nvSpPr>
          <p:cNvPr id="19" name="タイトル 1">
            <a:extLst>
              <a:ext uri="{FF2B5EF4-FFF2-40B4-BE49-F238E27FC236}">
                <a16:creationId xmlns:a16="http://schemas.microsoft.com/office/drawing/2014/main" id="{5FC043B2-B943-4661-9960-45903969214C}"/>
              </a:ext>
            </a:extLst>
          </p:cNvPr>
          <p:cNvSpPr txBox="1">
            <a:spLocks/>
          </p:cNvSpPr>
          <p:nvPr/>
        </p:nvSpPr>
        <p:spPr>
          <a:xfrm>
            <a:off x="202621" y="3691340"/>
            <a:ext cx="2650546" cy="865893"/>
          </a:xfrm>
          <a:prstGeom prst="rect">
            <a:avLst/>
          </a:prstGeom>
          <a:solidFill>
            <a:schemeClr val="bg1"/>
          </a:solidFill>
          <a:ln w="635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200" b="1" dirty="0"/>
              <a:t>2</a:t>
            </a:r>
            <a:r>
              <a:rPr lang="ja-JP" altLang="en-US" sz="2200" b="1" dirty="0"/>
              <a:t>つ目の</a:t>
            </a:r>
            <a:r>
              <a:rPr lang="en-US" altLang="ja-JP" sz="2200" b="1" dirty="0"/>
              <a:t>GUI</a:t>
            </a:r>
          </a:p>
          <a:p>
            <a:r>
              <a:rPr lang="en-US" altLang="ja-JP" sz="2200" b="1" dirty="0"/>
              <a:t>(</a:t>
            </a:r>
            <a:r>
              <a:rPr lang="ja-JP" altLang="en-US" sz="2200" b="1" dirty="0"/>
              <a:t>クラスタリング実行</a:t>
            </a:r>
            <a:r>
              <a:rPr lang="en-US" altLang="ja-JP" sz="2200" b="1" dirty="0"/>
              <a:t>)</a:t>
            </a:r>
            <a:br>
              <a:rPr lang="en-US" altLang="ja-JP" sz="2200" b="1" dirty="0"/>
            </a:br>
            <a:r>
              <a:rPr lang="ja-JP" altLang="en-US" sz="2200" b="1" dirty="0"/>
              <a:t>解説</a:t>
            </a:r>
          </a:p>
        </p:txBody>
      </p:sp>
      <p:sp>
        <p:nvSpPr>
          <p:cNvPr id="20" name="タイトル 1">
            <a:extLst>
              <a:ext uri="{FF2B5EF4-FFF2-40B4-BE49-F238E27FC236}">
                <a16:creationId xmlns:a16="http://schemas.microsoft.com/office/drawing/2014/main" id="{D5F5E2D8-002F-4B27-8907-D1F00AD14236}"/>
              </a:ext>
            </a:extLst>
          </p:cNvPr>
          <p:cNvSpPr txBox="1">
            <a:spLocks/>
          </p:cNvSpPr>
          <p:nvPr/>
        </p:nvSpPr>
        <p:spPr>
          <a:xfrm>
            <a:off x="3111390" y="3680741"/>
            <a:ext cx="2650546" cy="865893"/>
          </a:xfrm>
          <a:prstGeom prst="rect">
            <a:avLst/>
          </a:prstGeom>
          <a:solidFill>
            <a:schemeClr val="bg1"/>
          </a:solidFill>
          <a:ln w="635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200" b="1" dirty="0"/>
              <a:t>1</a:t>
            </a:r>
            <a:r>
              <a:rPr lang="ja-JP" altLang="en-US" sz="2200" b="1" dirty="0"/>
              <a:t>つ目の</a:t>
            </a:r>
            <a:r>
              <a:rPr lang="en-US" altLang="ja-JP" sz="2200" b="1" dirty="0"/>
              <a:t>GUI</a:t>
            </a:r>
          </a:p>
          <a:p>
            <a:r>
              <a:rPr lang="en-US" altLang="ja-JP" sz="2200" b="1" dirty="0"/>
              <a:t>(</a:t>
            </a:r>
            <a:r>
              <a:rPr lang="ja-JP" altLang="en-US" sz="2200" b="1" dirty="0"/>
              <a:t>スコアソート等</a:t>
            </a:r>
            <a:r>
              <a:rPr lang="en-US" altLang="ja-JP" sz="2200" b="1" dirty="0"/>
              <a:t>)</a:t>
            </a:r>
            <a:br>
              <a:rPr lang="en-US" altLang="ja-JP" sz="2200" b="1" dirty="0"/>
            </a:br>
            <a:r>
              <a:rPr lang="ja-JP" altLang="en-US" sz="2200" b="1" dirty="0"/>
              <a:t>解説</a:t>
            </a:r>
          </a:p>
        </p:txBody>
      </p:sp>
      <p:sp>
        <p:nvSpPr>
          <p:cNvPr id="2" name="正方形/長方形 1">
            <a:extLst>
              <a:ext uri="{FF2B5EF4-FFF2-40B4-BE49-F238E27FC236}">
                <a16:creationId xmlns:a16="http://schemas.microsoft.com/office/drawing/2014/main" id="{FC0DDD6E-3F6A-4B51-837C-724678F5CCC4}"/>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397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タイトル 1">
            <a:extLst>
              <a:ext uri="{FF2B5EF4-FFF2-40B4-BE49-F238E27FC236}">
                <a16:creationId xmlns:a16="http://schemas.microsoft.com/office/drawing/2014/main" id="{9C50969B-77F7-4FBB-B579-30529D4D26D4}"/>
              </a:ext>
            </a:extLst>
          </p:cNvPr>
          <p:cNvSpPr>
            <a:spLocks noGrp="1"/>
          </p:cNvSpPr>
          <p:nvPr>
            <p:ph type="ctrTitle"/>
          </p:nvPr>
        </p:nvSpPr>
        <p:spPr>
          <a:xfrm>
            <a:off x="1777826" y="314625"/>
            <a:ext cx="7357730" cy="1164319"/>
          </a:xfrm>
        </p:spPr>
        <p:txBody>
          <a:bodyPr>
            <a:normAutofit/>
          </a:bodyPr>
          <a:lstStyle/>
          <a:p>
            <a:r>
              <a:rPr lang="ja-JP" altLang="en-US" b="1" dirty="0">
                <a:latin typeface="+mn-ea"/>
                <a:ea typeface="+mn-ea"/>
              </a:rPr>
              <a:t>目次</a:t>
            </a:r>
            <a:endParaRPr kumimoji="1" lang="ja-JP" altLang="en-US" b="1" dirty="0">
              <a:latin typeface="+mn-ea"/>
              <a:ea typeface="+mn-ea"/>
            </a:endParaRPr>
          </a:p>
        </p:txBody>
      </p:sp>
      <p:sp>
        <p:nvSpPr>
          <p:cNvPr id="13" name="タイトル 1">
            <a:extLst>
              <a:ext uri="{FF2B5EF4-FFF2-40B4-BE49-F238E27FC236}">
                <a16:creationId xmlns:a16="http://schemas.microsoft.com/office/drawing/2014/main" id="{BDB80AEA-CDBB-4E60-8637-2385F5B9C4DC}"/>
              </a:ext>
            </a:extLst>
          </p:cNvPr>
          <p:cNvSpPr txBox="1">
            <a:spLocks/>
          </p:cNvSpPr>
          <p:nvPr/>
        </p:nvSpPr>
        <p:spPr>
          <a:xfrm>
            <a:off x="1386738" y="2463135"/>
            <a:ext cx="9342470" cy="2413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latin typeface="+mn-ea"/>
                <a:ea typeface="+mn-ea"/>
              </a:rPr>
              <a:t>・簡単な自己紹介等</a:t>
            </a:r>
            <a:endParaRPr lang="en-US" altLang="ja-JP" sz="3200" b="1" dirty="0">
              <a:latin typeface="+mn-ea"/>
              <a:ea typeface="+mn-ea"/>
            </a:endParaRPr>
          </a:p>
          <a:p>
            <a:pPr algn="l"/>
            <a:r>
              <a:rPr lang="ja-JP" altLang="en-US" sz="3200" b="1" dirty="0">
                <a:latin typeface="+mn-ea"/>
                <a:ea typeface="+mn-ea"/>
              </a:rPr>
              <a:t>・良スコアが複数峰を想定した場合の追跡</a:t>
            </a:r>
            <a:endParaRPr lang="en-US" altLang="ja-JP" sz="3200" b="1" dirty="0">
              <a:latin typeface="+mn-ea"/>
              <a:ea typeface="+mn-ea"/>
            </a:endParaRPr>
          </a:p>
          <a:p>
            <a:pPr algn="l"/>
            <a:r>
              <a:rPr lang="ja-JP" altLang="en-US" sz="3200" b="1" dirty="0">
                <a:latin typeface="+mn-ea"/>
                <a:ea typeface="+mn-ea"/>
              </a:rPr>
              <a:t>・グリッドサーチのフラクタル的適用</a:t>
            </a:r>
            <a:endParaRPr lang="en-US" altLang="ja-JP" sz="3200" b="1" dirty="0">
              <a:latin typeface="+mn-ea"/>
              <a:ea typeface="+mn-ea"/>
            </a:endParaRPr>
          </a:p>
          <a:p>
            <a:pPr algn="l"/>
            <a:r>
              <a:rPr lang="ja-JP" altLang="en-US" sz="3200" b="1" dirty="0">
                <a:latin typeface="+mn-ea"/>
                <a:ea typeface="+mn-ea"/>
              </a:rPr>
              <a:t>・自作ソフトの</a:t>
            </a:r>
            <a:r>
              <a:rPr lang="en-US" altLang="ja-JP" sz="3200" b="1" dirty="0">
                <a:latin typeface="+mn-ea"/>
                <a:ea typeface="+mn-ea"/>
              </a:rPr>
              <a:t>GUI</a:t>
            </a:r>
            <a:r>
              <a:rPr lang="ja-JP" altLang="en-US" sz="3200" b="1" dirty="0">
                <a:latin typeface="+mn-ea"/>
                <a:ea typeface="+mn-ea"/>
              </a:rPr>
              <a:t>の活用サイクル</a:t>
            </a:r>
            <a:br>
              <a:rPr lang="en-US" altLang="ja-JP" sz="3200" b="1" dirty="0">
                <a:latin typeface="+mn-ea"/>
                <a:ea typeface="+mn-ea"/>
              </a:rPr>
            </a:br>
            <a:r>
              <a:rPr lang="ja-JP" altLang="en-US" sz="3200" b="1" dirty="0">
                <a:latin typeface="+mn-ea"/>
                <a:ea typeface="+mn-ea"/>
              </a:rPr>
              <a:t>・自作ソフト適用例</a:t>
            </a:r>
            <a:endParaRPr lang="en-US" altLang="ja-JP" sz="3200" b="1" dirty="0">
              <a:latin typeface="+mn-ea"/>
              <a:ea typeface="+mn-ea"/>
            </a:endParaRPr>
          </a:p>
          <a:p>
            <a:pPr algn="l"/>
            <a:r>
              <a:rPr lang="en-US" altLang="ja-JP" sz="3200" b="1" dirty="0">
                <a:latin typeface="+mn-ea"/>
                <a:ea typeface="+mn-ea"/>
              </a:rPr>
              <a:t>            (</a:t>
            </a:r>
            <a:r>
              <a:rPr lang="ja-JP" altLang="en-US" sz="3200" b="1" dirty="0">
                <a:latin typeface="+mn-ea"/>
                <a:ea typeface="+mn-ea"/>
              </a:rPr>
              <a:t>以後ソフトのデモを実施</a:t>
            </a:r>
            <a:r>
              <a:rPr lang="en-US" altLang="ja-JP" sz="3200" b="1" dirty="0">
                <a:latin typeface="+mn-ea"/>
                <a:ea typeface="+mn-ea"/>
              </a:rPr>
              <a:t>)</a:t>
            </a:r>
          </a:p>
        </p:txBody>
      </p:sp>
    </p:spTree>
    <p:extLst>
      <p:ext uri="{BB962C8B-B14F-4D97-AF65-F5344CB8AC3E}">
        <p14:creationId xmlns:p14="http://schemas.microsoft.com/office/powerpoint/2010/main" val="205625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19DC9F16-B1D5-4922-A557-BC3BD0548CF7}"/>
              </a:ext>
            </a:extLst>
          </p:cNvPr>
          <p:cNvSpPr>
            <a:spLocks noGrp="1"/>
          </p:cNvSpPr>
          <p:nvPr>
            <p:ph type="ctrTitle"/>
          </p:nvPr>
        </p:nvSpPr>
        <p:spPr>
          <a:xfrm>
            <a:off x="643467" y="-109777"/>
            <a:ext cx="10905066" cy="1135737"/>
          </a:xfrm>
        </p:spPr>
        <p:txBody>
          <a:bodyPr vert="horz" lIns="91440" tIns="45720" rIns="91440" bIns="45720" rtlCol="0" anchor="ctr">
            <a:normAutofit/>
          </a:bodyPr>
          <a:lstStyle/>
          <a:p>
            <a:pPr algn="l"/>
            <a:r>
              <a:rPr kumimoji="1" lang="ja-JP" altLang="en-US" sz="3600" b="1" kern="1200" dirty="0">
                <a:solidFill>
                  <a:schemeClr val="tx1"/>
                </a:solidFill>
                <a:latin typeface="+mj-lt"/>
                <a:ea typeface="+mj-ea"/>
                <a:cs typeface="+mj-cs"/>
              </a:rPr>
              <a:t>簡単な自己紹介等</a:t>
            </a:r>
            <a:endParaRPr kumimoji="1" lang="en-US" altLang="ja-JP" sz="3600" b="1" kern="1200" dirty="0">
              <a:solidFill>
                <a:schemeClr val="tx1"/>
              </a:solidFill>
              <a:latin typeface="+mj-lt"/>
              <a:ea typeface="+mj-ea"/>
              <a:cs typeface="+mj-cs"/>
            </a:endParaRPr>
          </a:p>
        </p:txBody>
      </p:sp>
      <p:sp>
        <p:nvSpPr>
          <p:cNvPr id="3" name="タイトル 1">
            <a:extLst>
              <a:ext uri="{FF2B5EF4-FFF2-40B4-BE49-F238E27FC236}">
                <a16:creationId xmlns:a16="http://schemas.microsoft.com/office/drawing/2014/main" id="{D5827233-4AA4-43CF-8542-BF1CDABD840F}"/>
              </a:ext>
            </a:extLst>
          </p:cNvPr>
          <p:cNvSpPr txBox="1">
            <a:spLocks/>
          </p:cNvSpPr>
          <p:nvPr/>
        </p:nvSpPr>
        <p:spPr>
          <a:xfrm>
            <a:off x="749757" y="1612727"/>
            <a:ext cx="10905066" cy="4393982"/>
          </a:xfrm>
          <a:prstGeom prst="rect">
            <a:avLst/>
          </a:prstGeom>
        </p:spPr>
        <p:txBody>
          <a:bodyPr vert="horz" lIns="91440" tIns="45720" rIns="91440" bIns="45720" rtlCol="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pPr>
            <a:r>
              <a:rPr lang="ja-JP" altLang="en-US" sz="2400" b="1" dirty="0">
                <a:latin typeface="+mn-lt"/>
                <a:ea typeface="+mn-ea"/>
                <a:cs typeface="+mn-cs"/>
              </a:rPr>
              <a:t>・現在車載電子機器メーカーに回路設計業務に従事</a:t>
            </a:r>
            <a:endParaRPr lang="en-US" altLang="ja-JP" sz="2400" b="1" dirty="0">
              <a:latin typeface="+mn-lt"/>
              <a:ea typeface="+mn-ea"/>
              <a:cs typeface="+mn-cs"/>
            </a:endParaRPr>
          </a:p>
          <a:p>
            <a:pPr indent="-228600" algn="l">
              <a:spcAft>
                <a:spcPts val="600"/>
              </a:spcAft>
              <a:buFont typeface="Arial" panose="020B0604020202020204" pitchFamily="34" charset="0"/>
              <a:buChar char="•"/>
            </a:pPr>
            <a:endParaRPr lang="en-US" altLang="ja-JP" sz="2400" b="1" dirty="0">
              <a:latin typeface="+mn-lt"/>
              <a:ea typeface="+mn-ea"/>
              <a:cs typeface="+mn-cs"/>
            </a:endParaRPr>
          </a:p>
          <a:p>
            <a:pPr algn="l">
              <a:spcAft>
                <a:spcPts val="600"/>
              </a:spcAft>
            </a:pPr>
            <a:r>
              <a:rPr lang="en-US" altLang="ja-JP" sz="2400" b="1" dirty="0">
                <a:latin typeface="+mn-lt"/>
                <a:ea typeface="+mn-ea"/>
                <a:cs typeface="+mn-cs"/>
              </a:rPr>
              <a:t> </a:t>
            </a:r>
            <a:r>
              <a:rPr lang="ja-JP" altLang="en-US" sz="2400" b="1" dirty="0">
                <a:latin typeface="+mn-lt"/>
                <a:ea typeface="+mn-ea"/>
                <a:cs typeface="+mn-cs"/>
              </a:rPr>
              <a:t>・パラメータ探索でグリッドサーチ大好き</a:t>
            </a:r>
            <a:br>
              <a:rPr lang="en-US" altLang="ja-JP" sz="2400" b="1" dirty="0">
                <a:latin typeface="+mn-lt"/>
                <a:ea typeface="+mn-ea"/>
                <a:cs typeface="+mn-cs"/>
              </a:rPr>
            </a:br>
            <a:r>
              <a:rPr lang="en-US" altLang="ja-JP" sz="2400" b="1" dirty="0">
                <a:latin typeface="+mn-lt"/>
                <a:ea typeface="+mn-ea"/>
                <a:cs typeface="+mn-cs"/>
              </a:rPr>
              <a:t>       (</a:t>
            </a:r>
            <a:r>
              <a:rPr lang="ja-JP" altLang="en-US" sz="2400" b="1" dirty="0">
                <a:latin typeface="+mn-lt"/>
                <a:ea typeface="+mn-ea"/>
                <a:cs typeface="+mn-cs"/>
              </a:rPr>
              <a:t>応答曲面法</a:t>
            </a:r>
            <a:r>
              <a:rPr lang="en-US" altLang="ja-JP" sz="2400" b="1" dirty="0">
                <a:latin typeface="+mn-lt"/>
                <a:ea typeface="+mn-ea"/>
                <a:cs typeface="+mn-cs"/>
              </a:rPr>
              <a:t>, </a:t>
            </a:r>
            <a:r>
              <a:rPr lang="ja-JP" altLang="en-US" sz="2400" b="1" dirty="0">
                <a:latin typeface="+mn-lt"/>
                <a:ea typeface="+mn-ea"/>
                <a:cs typeface="+mn-cs"/>
              </a:rPr>
              <a:t>ベイズ最適化のような関数フィッテイングぽいのは嫌い</a:t>
            </a:r>
            <a:r>
              <a:rPr lang="en-US" altLang="ja-JP" sz="2400" b="1" dirty="0">
                <a:latin typeface="+mn-lt"/>
                <a:ea typeface="+mn-ea"/>
                <a:cs typeface="+mn-cs"/>
              </a:rPr>
              <a:t>)</a:t>
            </a:r>
          </a:p>
          <a:p>
            <a:pPr algn="l">
              <a:spcAft>
                <a:spcPts val="600"/>
              </a:spcAft>
            </a:pPr>
            <a:r>
              <a:rPr lang="en-US" altLang="ja-JP" sz="2400" b="1" dirty="0">
                <a:latin typeface="+mn-lt"/>
                <a:ea typeface="+mn-ea"/>
                <a:cs typeface="+mn-cs"/>
              </a:rPr>
              <a:t>     </a:t>
            </a:r>
            <a:r>
              <a:rPr lang="ja-JP" altLang="en-US" sz="2400" b="1" dirty="0">
                <a:latin typeface="+mn-lt"/>
                <a:ea typeface="+mn-ea"/>
                <a:cs typeface="+mn-cs"/>
              </a:rPr>
              <a:t>なのでグリッドサーチで可能な限りの利便性を追求した</a:t>
            </a:r>
            <a:endParaRPr lang="en-US" altLang="ja-JP" sz="2400" b="1" dirty="0">
              <a:latin typeface="+mn-lt"/>
              <a:ea typeface="+mn-ea"/>
              <a:cs typeface="+mn-cs"/>
            </a:endParaRPr>
          </a:p>
          <a:p>
            <a:pPr algn="l">
              <a:spcAft>
                <a:spcPts val="600"/>
              </a:spcAft>
            </a:pPr>
            <a:r>
              <a:rPr lang="ja-JP" altLang="en-US" sz="2400" b="1" dirty="0">
                <a:latin typeface="+mn-lt"/>
                <a:ea typeface="+mn-ea"/>
                <a:cs typeface="+mn-cs"/>
              </a:rPr>
              <a:t>     パラメータ割付、実行、複数スコア評価を回せるソフトを作成</a:t>
            </a:r>
            <a:br>
              <a:rPr lang="en-US" altLang="ja-JP" sz="2400" b="1" dirty="0">
                <a:latin typeface="+mn-lt"/>
                <a:ea typeface="+mn-ea"/>
                <a:cs typeface="+mn-cs"/>
              </a:rPr>
            </a:br>
            <a:r>
              <a:rPr lang="en-US" altLang="ja-JP" sz="2400" b="1" dirty="0">
                <a:latin typeface="+mn-lt"/>
                <a:ea typeface="+mn-ea"/>
                <a:cs typeface="+mn-cs"/>
              </a:rPr>
              <a:t> </a:t>
            </a:r>
            <a:br>
              <a:rPr lang="en-US" altLang="ja-JP" sz="2400" b="1" dirty="0">
                <a:latin typeface="+mn-lt"/>
                <a:ea typeface="+mn-ea"/>
                <a:cs typeface="+mn-cs"/>
              </a:rPr>
            </a:br>
            <a:endParaRPr lang="en-US" altLang="ja-JP" sz="2400" b="1" dirty="0">
              <a:latin typeface="+mn-lt"/>
              <a:ea typeface="+mn-ea"/>
              <a:cs typeface="+mn-cs"/>
            </a:endParaRPr>
          </a:p>
          <a:p>
            <a:pPr algn="l">
              <a:spcAft>
                <a:spcPts val="600"/>
              </a:spcAft>
            </a:pPr>
            <a:r>
              <a:rPr lang="ja-JP" altLang="en-US" sz="2400" b="1" dirty="0">
                <a:latin typeface="+mn-lt"/>
                <a:ea typeface="+mn-ea"/>
                <a:cs typeface="+mn-cs"/>
              </a:rPr>
              <a:t>・</a:t>
            </a:r>
            <a:r>
              <a:rPr lang="en-US" altLang="ja-JP" sz="2400" b="1" dirty="0">
                <a:latin typeface="+mn-lt"/>
                <a:ea typeface="+mn-ea"/>
                <a:cs typeface="+mn-cs"/>
              </a:rPr>
              <a:t>Linux(Ubuntu</a:t>
            </a:r>
            <a:r>
              <a:rPr lang="ja-JP" altLang="en-US" sz="2400" b="1" dirty="0">
                <a:latin typeface="+mn-lt"/>
                <a:ea typeface="+mn-ea"/>
                <a:cs typeface="+mn-cs"/>
              </a:rPr>
              <a:t>上で</a:t>
            </a:r>
            <a:r>
              <a:rPr lang="en-US" altLang="ja-JP" sz="2400" b="1" dirty="0">
                <a:latin typeface="+mn-lt"/>
                <a:ea typeface="+mn-ea"/>
                <a:cs typeface="+mn-cs"/>
              </a:rPr>
              <a:t>python</a:t>
            </a:r>
            <a:r>
              <a:rPr lang="ja-JP" altLang="en-US" sz="2400" b="1" dirty="0">
                <a:latin typeface="+mn-lt"/>
                <a:ea typeface="+mn-ea"/>
                <a:cs typeface="+mn-cs"/>
              </a:rPr>
              <a:t>から動かせるソフトなら基本何でも対応可能</a:t>
            </a:r>
            <a:br>
              <a:rPr lang="en-US" altLang="ja-JP" sz="2400" b="1" dirty="0">
                <a:latin typeface="+mn-lt"/>
                <a:ea typeface="+mn-ea"/>
                <a:cs typeface="+mn-cs"/>
              </a:rPr>
            </a:br>
            <a:r>
              <a:rPr lang="en-US" altLang="ja-JP" sz="2400" b="1" dirty="0">
                <a:latin typeface="+mn-lt"/>
                <a:ea typeface="+mn-ea"/>
                <a:cs typeface="+mn-cs"/>
              </a:rPr>
              <a:t>   </a:t>
            </a:r>
            <a:r>
              <a:rPr lang="ja-JP" altLang="en-US" sz="2400" b="1" dirty="0">
                <a:latin typeface="+mn-lt"/>
                <a:ea typeface="+mn-ea"/>
                <a:cs typeface="+mn-cs"/>
              </a:rPr>
              <a:t>例題としては今回動作させる</a:t>
            </a:r>
            <a:r>
              <a:rPr lang="en-US" altLang="ja-JP" sz="2400" b="1" dirty="0" err="1">
                <a:latin typeface="+mn-lt"/>
                <a:ea typeface="+mn-ea"/>
                <a:cs typeface="+mn-cs"/>
              </a:rPr>
              <a:t>LTSpice</a:t>
            </a:r>
            <a:r>
              <a:rPr lang="ja-JP" altLang="en-US" sz="2400" b="1" dirty="0">
                <a:latin typeface="+mn-lt"/>
                <a:ea typeface="+mn-ea"/>
                <a:cs typeface="+mn-cs"/>
              </a:rPr>
              <a:t>の</a:t>
            </a:r>
            <a:r>
              <a:rPr lang="en-US" altLang="ja-JP" sz="2400" b="1" dirty="0">
                <a:latin typeface="+mn-lt"/>
                <a:ea typeface="+mn-ea"/>
                <a:cs typeface="+mn-cs"/>
              </a:rPr>
              <a:t>3</a:t>
            </a:r>
            <a:r>
              <a:rPr lang="ja-JP" altLang="en-US" sz="2400" b="1" dirty="0">
                <a:latin typeface="+mn-lt"/>
                <a:ea typeface="+mn-ea"/>
                <a:cs typeface="+mn-cs"/>
              </a:rPr>
              <a:t>段オペアンプ以外にも</a:t>
            </a:r>
            <a:br>
              <a:rPr lang="en-US" altLang="ja-JP" sz="2400" b="1" dirty="0">
                <a:latin typeface="+mn-lt"/>
                <a:ea typeface="+mn-ea"/>
                <a:cs typeface="+mn-cs"/>
              </a:rPr>
            </a:br>
            <a:r>
              <a:rPr lang="en-US" altLang="ja-JP" sz="2400" b="1" dirty="0">
                <a:latin typeface="+mn-lt"/>
                <a:ea typeface="+mn-ea"/>
                <a:cs typeface="+mn-cs"/>
              </a:rPr>
              <a:t>   </a:t>
            </a:r>
            <a:r>
              <a:rPr lang="ja-JP" altLang="en-US" sz="2400" b="1" dirty="0">
                <a:latin typeface="+mn-lt"/>
                <a:ea typeface="+mn-ea"/>
                <a:cs typeface="+mn-cs"/>
              </a:rPr>
              <a:t>流体解析の</a:t>
            </a:r>
            <a:r>
              <a:rPr lang="en-US" altLang="ja-JP" sz="2400" b="1" dirty="0" err="1">
                <a:latin typeface="+mn-lt"/>
                <a:ea typeface="+mn-ea"/>
                <a:cs typeface="+mn-cs"/>
              </a:rPr>
              <a:t>OpenFOAM</a:t>
            </a:r>
            <a:r>
              <a:rPr lang="ja-JP" altLang="en-US" sz="2400" b="1" dirty="0">
                <a:latin typeface="+mn-lt"/>
                <a:ea typeface="+mn-ea"/>
                <a:cs typeface="+mn-cs"/>
              </a:rPr>
              <a:t>等</a:t>
            </a:r>
            <a:endParaRPr lang="en-US" altLang="ja-JP" sz="2400" b="1" dirty="0">
              <a:latin typeface="+mn-lt"/>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正方形/長方形 3">
            <a:extLst>
              <a:ext uri="{FF2B5EF4-FFF2-40B4-BE49-F238E27FC236}">
                <a16:creationId xmlns:a16="http://schemas.microsoft.com/office/drawing/2014/main" id="{83694C30-4D6F-B6CA-4264-4261C4A189A0}"/>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50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DD811B5-B10E-2B26-493E-3EB67F50DC63}"/>
              </a:ext>
            </a:extLst>
          </p:cNvPr>
          <p:cNvPicPr>
            <a:picLocks noChangeAspect="1"/>
          </p:cNvPicPr>
          <p:nvPr/>
        </p:nvPicPr>
        <p:blipFill>
          <a:blip r:embed="rId2"/>
          <a:srcRect l="6135" r="4193" b="311"/>
          <a:stretch>
            <a:fillRect/>
          </a:stretch>
        </p:blipFill>
        <p:spPr>
          <a:xfrm>
            <a:off x="1349438" y="1231232"/>
            <a:ext cx="3378073" cy="3377569"/>
          </a:xfrm>
          <a:prstGeom prst="rect">
            <a:avLst/>
          </a:prstGeom>
        </p:spPr>
      </p:pic>
      <p:pic>
        <p:nvPicPr>
          <p:cNvPr id="25" name="図 24">
            <a:extLst>
              <a:ext uri="{FF2B5EF4-FFF2-40B4-BE49-F238E27FC236}">
                <a16:creationId xmlns:a16="http://schemas.microsoft.com/office/drawing/2014/main" id="{3E17CAAB-63A1-9B48-0996-797E19E9EC58}"/>
              </a:ext>
            </a:extLst>
          </p:cNvPr>
          <p:cNvPicPr>
            <a:picLocks noChangeAspect="1"/>
          </p:cNvPicPr>
          <p:nvPr/>
        </p:nvPicPr>
        <p:blipFill>
          <a:blip r:embed="rId2"/>
          <a:srcRect l="6135" r="4193" b="311"/>
          <a:stretch>
            <a:fillRect/>
          </a:stretch>
        </p:blipFill>
        <p:spPr>
          <a:xfrm>
            <a:off x="6833062" y="1228463"/>
            <a:ext cx="3378073" cy="3377569"/>
          </a:xfrm>
          <a:prstGeom prst="rect">
            <a:avLst/>
          </a:prstGeom>
        </p:spPr>
      </p:pic>
      <p:sp>
        <p:nvSpPr>
          <p:cNvPr id="2" name="タイトル 1">
            <a:extLst>
              <a:ext uri="{FF2B5EF4-FFF2-40B4-BE49-F238E27FC236}">
                <a16:creationId xmlns:a16="http://schemas.microsoft.com/office/drawing/2014/main" id="{19DC9F16-B1D5-4922-A557-BC3BD0548CF7}"/>
              </a:ext>
            </a:extLst>
          </p:cNvPr>
          <p:cNvSpPr>
            <a:spLocks noGrp="1"/>
          </p:cNvSpPr>
          <p:nvPr>
            <p:ph type="ctrTitle"/>
          </p:nvPr>
        </p:nvSpPr>
        <p:spPr>
          <a:xfrm>
            <a:off x="98214" y="-73671"/>
            <a:ext cx="11995573" cy="1135737"/>
          </a:xfrm>
        </p:spPr>
        <p:txBody>
          <a:bodyPr vert="horz" lIns="91440" tIns="45720" rIns="91440" bIns="45720" rtlCol="0" anchor="ctr">
            <a:normAutofit/>
          </a:bodyPr>
          <a:lstStyle/>
          <a:p>
            <a:pPr algn="l"/>
            <a:r>
              <a:rPr lang="ja-JP" altLang="en-US" sz="3600" b="1" dirty="0"/>
              <a:t>良</a:t>
            </a:r>
            <a:r>
              <a:rPr kumimoji="1" lang="ja-JP" altLang="en-US" sz="3600" b="1" kern="1200" dirty="0">
                <a:solidFill>
                  <a:schemeClr val="tx1"/>
                </a:solidFill>
                <a:latin typeface="+mj-lt"/>
                <a:ea typeface="+mj-ea"/>
                <a:cs typeface="+mj-cs"/>
              </a:rPr>
              <a:t>スコアが複数峰</a:t>
            </a:r>
            <a:r>
              <a:rPr lang="ja-JP" altLang="en-US" sz="3600" b="1" dirty="0"/>
              <a:t>を想定した場合の</a:t>
            </a:r>
            <a:r>
              <a:rPr kumimoji="1" lang="ja-JP" altLang="en-US" sz="3600" b="1" kern="1200" dirty="0">
                <a:solidFill>
                  <a:schemeClr val="tx1"/>
                </a:solidFill>
                <a:latin typeface="+mj-lt"/>
                <a:ea typeface="+mj-ea"/>
                <a:cs typeface="+mj-cs"/>
              </a:rPr>
              <a:t>追跡</a:t>
            </a:r>
            <a:endParaRPr kumimoji="1" lang="en-US" altLang="ja-JP" sz="3600" b="1" kern="1200" dirty="0">
              <a:solidFill>
                <a:schemeClr val="tx1"/>
              </a:solidFill>
              <a:latin typeface="+mj-lt"/>
              <a:ea typeface="+mj-ea"/>
              <a:cs typeface="+mj-cs"/>
            </a:endParaRPr>
          </a:p>
        </p:txBody>
      </p:sp>
      <p:grpSp>
        <p:nvGrpSpPr>
          <p:cNvPr id="30" name="グループ化 29">
            <a:extLst>
              <a:ext uri="{FF2B5EF4-FFF2-40B4-BE49-F238E27FC236}">
                <a16:creationId xmlns:a16="http://schemas.microsoft.com/office/drawing/2014/main" id="{60D658EC-5DAB-7513-19D9-6CC7B65F81B5}"/>
              </a:ext>
            </a:extLst>
          </p:cNvPr>
          <p:cNvGrpSpPr/>
          <p:nvPr/>
        </p:nvGrpSpPr>
        <p:grpSpPr>
          <a:xfrm>
            <a:off x="232274" y="4703447"/>
            <a:ext cx="11682247" cy="1247501"/>
            <a:chOff x="232274" y="4703447"/>
            <a:chExt cx="11682247" cy="1247501"/>
          </a:xfrm>
        </p:grpSpPr>
        <p:sp>
          <p:nvSpPr>
            <p:cNvPr id="3" name="タイトル 1">
              <a:extLst>
                <a:ext uri="{FF2B5EF4-FFF2-40B4-BE49-F238E27FC236}">
                  <a16:creationId xmlns:a16="http://schemas.microsoft.com/office/drawing/2014/main" id="{D5827233-4AA4-43CF-8542-BF1CDABD840F}"/>
                </a:ext>
              </a:extLst>
            </p:cNvPr>
            <p:cNvSpPr txBox="1">
              <a:spLocks/>
            </p:cNvSpPr>
            <p:nvPr/>
          </p:nvSpPr>
          <p:spPr>
            <a:xfrm>
              <a:off x="232274" y="4752045"/>
              <a:ext cx="5863725" cy="793965"/>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r>
                <a:rPr lang="ja-JP" altLang="en-US" sz="1400" b="1" dirty="0">
                  <a:latin typeface="+mn-lt"/>
                  <a:ea typeface="+mn-ea"/>
                  <a:cs typeface="+mn-cs"/>
                </a:rPr>
                <a:t>関数フィッテイング系の探索だと二次元でも多数トライしないと</a:t>
              </a:r>
              <a:br>
                <a:rPr lang="en-US" altLang="ja-JP" sz="1400" b="1" dirty="0">
                  <a:latin typeface="+mn-lt"/>
                  <a:ea typeface="+mn-ea"/>
                  <a:cs typeface="+mn-cs"/>
                </a:rPr>
              </a:br>
              <a:r>
                <a:rPr lang="en-US" altLang="ja-JP" sz="1400" b="1" dirty="0">
                  <a:latin typeface="+mn-lt"/>
                  <a:ea typeface="+mn-ea"/>
                  <a:cs typeface="+mn-cs"/>
                </a:rPr>
                <a:t>    </a:t>
              </a:r>
              <a:r>
                <a:rPr lang="ja-JP" altLang="en-US" sz="1400" b="1" dirty="0">
                  <a:latin typeface="+mn-lt"/>
                  <a:ea typeface="+mn-ea"/>
                  <a:cs typeface="+mn-cs"/>
                </a:rPr>
                <a:t>複数峰と断定しずらい</a:t>
              </a:r>
              <a:br>
                <a:rPr lang="en-US" altLang="ja-JP" sz="1400" b="1" dirty="0">
                  <a:latin typeface="+mn-lt"/>
                  <a:ea typeface="+mn-ea"/>
                  <a:cs typeface="+mn-cs"/>
                </a:rPr>
              </a:br>
              <a:r>
                <a:rPr lang="en-US" altLang="ja-JP" sz="1400" b="1" dirty="0">
                  <a:latin typeface="+mn-lt"/>
                  <a:ea typeface="+mn-ea"/>
                  <a:cs typeface="+mn-cs"/>
                </a:rPr>
                <a:t>  (</a:t>
              </a:r>
              <a:r>
                <a:rPr lang="ja-JP" altLang="en-US" sz="1400" b="1" dirty="0">
                  <a:latin typeface="+mn-lt"/>
                  <a:ea typeface="+mn-ea"/>
                  <a:cs typeface="+mn-cs"/>
                </a:rPr>
                <a:t>但し峰の候補が定まれば最急勾配法等で高速に峰付近に漸近できる</a:t>
              </a:r>
              <a:r>
                <a:rPr lang="en-US" altLang="ja-JP" sz="1400" b="1" dirty="0">
                  <a:latin typeface="+mn-lt"/>
                  <a:ea typeface="+mn-ea"/>
                  <a:cs typeface="+mn-cs"/>
                </a:rPr>
                <a:t>)</a:t>
              </a:r>
            </a:p>
          </p:txBody>
        </p:sp>
        <p:sp>
          <p:nvSpPr>
            <p:cNvPr id="4" name="タイトル 1">
              <a:extLst>
                <a:ext uri="{FF2B5EF4-FFF2-40B4-BE49-F238E27FC236}">
                  <a16:creationId xmlns:a16="http://schemas.microsoft.com/office/drawing/2014/main" id="{6C0AED84-5574-90B8-B810-CD96010C24F2}"/>
                </a:ext>
              </a:extLst>
            </p:cNvPr>
            <p:cNvSpPr txBox="1">
              <a:spLocks/>
            </p:cNvSpPr>
            <p:nvPr/>
          </p:nvSpPr>
          <p:spPr>
            <a:xfrm>
              <a:off x="6232003" y="4703447"/>
              <a:ext cx="5682518" cy="1247501"/>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pPr>
              <a:r>
                <a:rPr lang="ja-JP" altLang="en-US" sz="1400" b="1" dirty="0">
                  <a:latin typeface="+mn-lt"/>
                  <a:ea typeface="+mn-ea"/>
                  <a:cs typeface="+mn-cs"/>
                </a:rPr>
                <a:t>グリッドサーチをフラクタル的に適用すればシステマティックに</a:t>
              </a:r>
              <a:br>
                <a:rPr lang="en-US" altLang="ja-JP" sz="1400" b="1" dirty="0">
                  <a:latin typeface="+mn-lt"/>
                  <a:ea typeface="+mn-ea"/>
                  <a:cs typeface="+mn-cs"/>
                </a:rPr>
              </a:br>
              <a:r>
                <a:rPr lang="ja-JP" altLang="en-US" sz="1400" b="1" dirty="0">
                  <a:latin typeface="+mn-lt"/>
                  <a:ea typeface="+mn-ea"/>
                  <a:cs typeface="+mn-cs"/>
                </a:rPr>
                <a:t>空間の山谷を小トライアルで判別つける事ができる</a:t>
              </a:r>
              <a:br>
                <a:rPr lang="en-US" altLang="ja-JP" sz="1400" b="1" dirty="0">
                  <a:latin typeface="+mn-lt"/>
                  <a:ea typeface="+mn-ea"/>
                  <a:cs typeface="+mn-cs"/>
                </a:rPr>
              </a:br>
              <a:r>
                <a:rPr lang="en-US" altLang="ja-JP" sz="1400" b="1" dirty="0">
                  <a:latin typeface="+mn-lt"/>
                  <a:ea typeface="+mn-ea"/>
                  <a:cs typeface="+mn-cs"/>
                </a:rPr>
                <a:t>(</a:t>
              </a:r>
              <a:r>
                <a:rPr lang="ja-JP" altLang="en-US" sz="1400" b="1" dirty="0">
                  <a:latin typeface="+mn-lt"/>
                  <a:ea typeface="+mn-ea"/>
                  <a:cs typeface="+mn-cs"/>
                </a:rPr>
                <a:t>第一波</a:t>
              </a:r>
              <a:r>
                <a:rPr lang="en-US" altLang="ja-JP" sz="1400" b="1" dirty="0">
                  <a:latin typeface="+mn-lt"/>
                  <a:ea typeface="+mn-ea"/>
                  <a:cs typeface="+mn-cs"/>
                </a:rPr>
                <a:t>(</a:t>
              </a:r>
              <a:r>
                <a:rPr lang="ja-JP" altLang="en-US" sz="1400" b="1" dirty="0">
                  <a:latin typeface="+mn-lt"/>
                  <a:ea typeface="+mn-ea"/>
                  <a:cs typeface="+mn-cs"/>
                </a:rPr>
                <a:t>灰色</a:t>
              </a:r>
              <a:r>
                <a:rPr lang="en-US" altLang="ja-JP" sz="1400" b="1" dirty="0">
                  <a:latin typeface="+mn-lt"/>
                  <a:ea typeface="+mn-ea"/>
                  <a:cs typeface="+mn-cs"/>
                </a:rPr>
                <a:t>)</a:t>
              </a:r>
              <a:r>
                <a:rPr lang="ja-JP" altLang="en-US" sz="1400" b="1" dirty="0">
                  <a:latin typeface="+mn-lt"/>
                  <a:ea typeface="+mn-ea"/>
                  <a:cs typeface="+mn-cs"/>
                </a:rPr>
                <a:t>で日本アルプスと富士山、第二波</a:t>
              </a:r>
              <a:r>
                <a:rPr lang="en-US" altLang="ja-JP" sz="1400" b="1" dirty="0">
                  <a:latin typeface="+mn-lt"/>
                  <a:ea typeface="+mn-ea"/>
                  <a:cs typeface="+mn-cs"/>
                </a:rPr>
                <a:t>(</a:t>
              </a:r>
              <a:r>
                <a:rPr lang="ja-JP" altLang="en-US" sz="1400" b="1" dirty="0">
                  <a:latin typeface="+mn-lt"/>
                  <a:ea typeface="+mn-ea"/>
                  <a:cs typeface="+mn-cs"/>
                </a:rPr>
                <a:t>赤色</a:t>
              </a:r>
              <a:r>
                <a:rPr lang="en-US" altLang="ja-JP" sz="1400" b="1" dirty="0">
                  <a:latin typeface="+mn-lt"/>
                  <a:ea typeface="+mn-ea"/>
                  <a:cs typeface="+mn-cs"/>
                </a:rPr>
                <a:t>)</a:t>
              </a:r>
              <a:r>
                <a:rPr lang="ja-JP" altLang="en-US" sz="1400" b="1" dirty="0">
                  <a:latin typeface="+mn-lt"/>
                  <a:ea typeface="+mn-ea"/>
                  <a:cs typeface="+mn-cs"/>
                </a:rPr>
                <a:t>で日本アルプス各々の峰。</a:t>
              </a:r>
              <a:r>
                <a:rPr lang="en-US" altLang="ja-JP" sz="1400" b="1" dirty="0">
                  <a:latin typeface="+mn-lt"/>
                  <a:ea typeface="+mn-ea"/>
                  <a:cs typeface="+mn-cs"/>
                </a:rPr>
                <a:t> </a:t>
              </a:r>
              <a:r>
                <a:rPr lang="ja-JP" altLang="en-US" sz="1400" b="1" dirty="0">
                  <a:latin typeface="+mn-lt"/>
                  <a:ea typeface="+mn-ea"/>
                  <a:cs typeface="+mn-cs"/>
                </a:rPr>
                <a:t>パラメータ境界条件の幅や運の要素にも左右</a:t>
              </a:r>
            </a:p>
          </p:txBody>
        </p:sp>
      </p:grpSp>
      <p:sp>
        <p:nvSpPr>
          <p:cNvPr id="6" name="正方形/長方形 5">
            <a:extLst>
              <a:ext uri="{FF2B5EF4-FFF2-40B4-BE49-F238E27FC236}">
                <a16:creationId xmlns:a16="http://schemas.microsoft.com/office/drawing/2014/main" id="{837557C8-7CFE-E336-AAFE-CB94C528FCC1}"/>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A585C95-D014-BDB8-4A0A-0D13916DA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866" y="1149411"/>
            <a:ext cx="3520463" cy="3552819"/>
          </a:xfrm>
          <a:prstGeom prst="rect">
            <a:avLst/>
          </a:prstGeom>
        </p:spPr>
      </p:pic>
      <p:sp>
        <p:nvSpPr>
          <p:cNvPr id="10" name="タイトル 1">
            <a:extLst>
              <a:ext uri="{FF2B5EF4-FFF2-40B4-BE49-F238E27FC236}">
                <a16:creationId xmlns:a16="http://schemas.microsoft.com/office/drawing/2014/main" id="{8A819652-75DB-89FF-F53B-A28BA1EE143F}"/>
              </a:ext>
            </a:extLst>
          </p:cNvPr>
          <p:cNvSpPr txBox="1">
            <a:spLocks/>
          </p:cNvSpPr>
          <p:nvPr/>
        </p:nvSpPr>
        <p:spPr>
          <a:xfrm>
            <a:off x="118761" y="5689254"/>
            <a:ext cx="11995573" cy="1135737"/>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rPr>
              <a:t>殆どのソフトだとグリッドサーチはおまけ扱いであるが</a:t>
            </a:r>
            <a:br>
              <a:rPr lang="en-US" altLang="ja-JP" sz="3600" b="1" dirty="0">
                <a:solidFill>
                  <a:schemeClr val="bg1"/>
                </a:solidFill>
              </a:rPr>
            </a:br>
            <a:r>
              <a:rPr lang="ja-JP" altLang="en-US" sz="3600" b="1" dirty="0">
                <a:solidFill>
                  <a:schemeClr val="bg1"/>
                </a:solidFill>
              </a:rPr>
              <a:t>初動こそ大事と考えソフトを作成</a:t>
            </a:r>
            <a:endParaRPr lang="en-US" altLang="ja-JP" sz="3600" b="1" dirty="0">
              <a:solidFill>
                <a:schemeClr val="bg1"/>
              </a:solidFill>
            </a:endParaRPr>
          </a:p>
        </p:txBody>
      </p:sp>
      <p:pic>
        <p:nvPicPr>
          <p:cNvPr id="14" name="図 13">
            <a:extLst>
              <a:ext uri="{FF2B5EF4-FFF2-40B4-BE49-F238E27FC236}">
                <a16:creationId xmlns:a16="http://schemas.microsoft.com/office/drawing/2014/main" id="{7240D314-458A-78A6-C781-C867AB3C9927}"/>
              </a:ext>
            </a:extLst>
          </p:cNvPr>
          <p:cNvPicPr>
            <a:picLocks noChangeAspect="1"/>
          </p:cNvPicPr>
          <p:nvPr/>
        </p:nvPicPr>
        <p:blipFill>
          <a:blip r:embed="rId4">
            <a:extLst>
              <a:ext uri="{28A0092B-C50C-407E-A947-70E740481C1C}">
                <a14:useLocalDpi xmlns:a14="http://schemas.microsoft.com/office/drawing/2010/main" val="0"/>
              </a:ext>
            </a:extLst>
          </a:blip>
          <a:srcRect l="6742" t="2432" r="27306" b="7405"/>
          <a:stretch>
            <a:fillRect/>
          </a:stretch>
        </p:blipFill>
        <p:spPr>
          <a:xfrm flipV="1">
            <a:off x="1350750" y="1219237"/>
            <a:ext cx="3445568" cy="3422842"/>
          </a:xfrm>
          <a:prstGeom prst="rect">
            <a:avLst/>
          </a:prstGeom>
        </p:spPr>
      </p:pic>
      <p:sp>
        <p:nvSpPr>
          <p:cNvPr id="16" name="テキスト ボックス 15">
            <a:extLst>
              <a:ext uri="{FF2B5EF4-FFF2-40B4-BE49-F238E27FC236}">
                <a16:creationId xmlns:a16="http://schemas.microsoft.com/office/drawing/2014/main" id="{A6893FC2-5FC9-F090-6F98-57B16F6E1AA0}"/>
              </a:ext>
            </a:extLst>
          </p:cNvPr>
          <p:cNvSpPr txBox="1"/>
          <p:nvPr/>
        </p:nvSpPr>
        <p:spPr>
          <a:xfrm>
            <a:off x="10612884" y="2312494"/>
            <a:ext cx="1296179" cy="954107"/>
          </a:xfrm>
          <a:prstGeom prst="rect">
            <a:avLst/>
          </a:prstGeom>
          <a:noFill/>
        </p:spPr>
        <p:txBody>
          <a:bodyPr wrap="square">
            <a:spAutoFit/>
          </a:bodyPr>
          <a:lstStyle/>
          <a:p>
            <a:r>
              <a:rPr lang="en-US" altLang="ja-JP" sz="1400" dirty="0">
                <a:solidFill>
                  <a:srgbClr val="000000"/>
                </a:solidFill>
                <a:effectLst/>
                <a:latin typeface="Arial" panose="020B0604020202020204" pitchFamily="34" charset="0"/>
              </a:rPr>
              <a:t>© Geospatial </a:t>
            </a:r>
            <a:br>
              <a:rPr lang="en-US" altLang="ja-JP" sz="1400" dirty="0">
                <a:solidFill>
                  <a:srgbClr val="000000"/>
                </a:solidFill>
                <a:effectLst/>
                <a:latin typeface="Arial" panose="020B0604020202020204" pitchFamily="34" charset="0"/>
              </a:rPr>
            </a:br>
            <a:r>
              <a:rPr lang="en-US" altLang="ja-JP" sz="1400" dirty="0">
                <a:solidFill>
                  <a:srgbClr val="000000"/>
                </a:solidFill>
                <a:effectLst/>
                <a:latin typeface="Arial" panose="020B0604020202020204" pitchFamily="34" charset="0"/>
              </a:rPr>
              <a:t>Information </a:t>
            </a:r>
            <a:br>
              <a:rPr lang="en-US" altLang="ja-JP" sz="1400" dirty="0">
                <a:solidFill>
                  <a:srgbClr val="000000"/>
                </a:solidFill>
                <a:effectLst/>
                <a:latin typeface="Arial" panose="020B0604020202020204" pitchFamily="34" charset="0"/>
              </a:rPr>
            </a:br>
            <a:r>
              <a:rPr lang="en-US" altLang="ja-JP" sz="1400" dirty="0">
                <a:solidFill>
                  <a:srgbClr val="000000"/>
                </a:solidFill>
                <a:effectLst/>
                <a:latin typeface="Arial" panose="020B0604020202020204" pitchFamily="34" charset="0"/>
              </a:rPr>
              <a:t>Authority </a:t>
            </a:r>
            <a:br>
              <a:rPr lang="en-US" altLang="ja-JP" sz="1400" dirty="0">
                <a:solidFill>
                  <a:srgbClr val="000000"/>
                </a:solidFill>
                <a:effectLst/>
                <a:latin typeface="Arial" panose="020B0604020202020204" pitchFamily="34" charset="0"/>
              </a:rPr>
            </a:br>
            <a:r>
              <a:rPr lang="en-US" altLang="ja-JP" sz="1400" dirty="0">
                <a:solidFill>
                  <a:srgbClr val="000000"/>
                </a:solidFill>
                <a:effectLst/>
                <a:latin typeface="Arial" panose="020B0604020202020204" pitchFamily="34" charset="0"/>
              </a:rPr>
              <a:t>of Japan</a:t>
            </a:r>
            <a:r>
              <a:rPr lang="ja-JP" altLang="en-US" sz="140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41310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D9B8-B5DF-E0AE-192C-087ECAA6FE0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85D9DA-C4F9-805E-6764-3323974DB0B2}"/>
              </a:ext>
            </a:extLst>
          </p:cNvPr>
          <p:cNvSpPr>
            <a:spLocks noGrp="1"/>
          </p:cNvSpPr>
          <p:nvPr>
            <p:ph type="ctrTitle"/>
          </p:nvPr>
        </p:nvSpPr>
        <p:spPr>
          <a:xfrm>
            <a:off x="98214" y="-1618"/>
            <a:ext cx="11995573" cy="1135737"/>
          </a:xfrm>
        </p:spPr>
        <p:txBody>
          <a:bodyPr vert="horz" lIns="91440" tIns="45720" rIns="91440" bIns="45720" rtlCol="0" anchor="ctr">
            <a:normAutofit/>
          </a:bodyPr>
          <a:lstStyle/>
          <a:p>
            <a:pPr algn="l"/>
            <a:r>
              <a:rPr kumimoji="1" lang="ja-JP" altLang="en-US" sz="3600" b="1" kern="1200" dirty="0">
                <a:solidFill>
                  <a:schemeClr val="tx1"/>
                </a:solidFill>
                <a:latin typeface="+mj-lt"/>
                <a:ea typeface="+mj-ea"/>
                <a:cs typeface="+mj-cs"/>
              </a:rPr>
              <a:t>グリッドサーチのフラクタル的適用</a:t>
            </a:r>
            <a:r>
              <a:rPr kumimoji="1" lang="en-US" altLang="ja-JP" sz="3600" b="1" kern="1200" dirty="0">
                <a:solidFill>
                  <a:schemeClr val="tx1"/>
                </a:solidFill>
                <a:latin typeface="+mj-lt"/>
                <a:ea typeface="+mj-ea"/>
                <a:cs typeface="+mj-cs"/>
              </a:rPr>
              <a:t>1(</a:t>
            </a:r>
            <a:r>
              <a:rPr kumimoji="1" lang="ja-JP" altLang="en-US" sz="3600" b="1" kern="1200" dirty="0">
                <a:solidFill>
                  <a:schemeClr val="tx1"/>
                </a:solidFill>
                <a:latin typeface="+mj-lt"/>
                <a:ea typeface="+mj-ea"/>
                <a:cs typeface="+mj-cs"/>
              </a:rPr>
              <a:t>数百</a:t>
            </a:r>
            <a:r>
              <a:rPr kumimoji="1" lang="en-US" altLang="ja-JP" sz="3600" b="1" kern="1200" dirty="0">
                <a:solidFill>
                  <a:schemeClr val="tx1"/>
                </a:solidFill>
                <a:latin typeface="+mj-lt"/>
                <a:ea typeface="+mj-ea"/>
                <a:cs typeface="+mj-cs"/>
              </a:rPr>
              <a:t>trial</a:t>
            </a:r>
            <a:r>
              <a:rPr kumimoji="1" lang="ja-JP" altLang="en-US" sz="3600" b="1" kern="1200" dirty="0">
                <a:solidFill>
                  <a:schemeClr val="tx1"/>
                </a:solidFill>
                <a:latin typeface="+mj-lt"/>
                <a:ea typeface="+mj-ea"/>
                <a:cs typeface="+mj-cs"/>
              </a:rPr>
              <a:t>内の想定</a:t>
            </a:r>
            <a:r>
              <a:rPr kumimoji="1" lang="en-US" altLang="ja-JP" sz="3600" b="1" kern="1200" dirty="0">
                <a:solidFill>
                  <a:schemeClr val="tx1"/>
                </a:solidFill>
                <a:latin typeface="+mj-lt"/>
                <a:ea typeface="+mj-ea"/>
                <a:cs typeface="+mj-cs"/>
              </a:rPr>
              <a:t>)</a:t>
            </a:r>
          </a:p>
        </p:txBody>
      </p:sp>
      <p:sp>
        <p:nvSpPr>
          <p:cNvPr id="3" name="タイトル 1">
            <a:extLst>
              <a:ext uri="{FF2B5EF4-FFF2-40B4-BE49-F238E27FC236}">
                <a16:creationId xmlns:a16="http://schemas.microsoft.com/office/drawing/2014/main" id="{20FEE975-CA67-AEAC-4477-3CB0F4A86F2D}"/>
              </a:ext>
            </a:extLst>
          </p:cNvPr>
          <p:cNvSpPr txBox="1">
            <a:spLocks/>
          </p:cNvSpPr>
          <p:nvPr/>
        </p:nvSpPr>
        <p:spPr>
          <a:xfrm>
            <a:off x="313970" y="5430892"/>
            <a:ext cx="11656528" cy="793965"/>
          </a:xfrm>
          <a:prstGeom prst="rect">
            <a:avLst/>
          </a:prstGeom>
        </p:spPr>
        <p:txBody>
          <a:bodyPr vert="horz" lIns="91440" tIns="45720" rIns="91440" bIns="45720" rtlCol="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r>
              <a:rPr lang="ja-JP" altLang="en-US" sz="1600" b="1" dirty="0">
                <a:latin typeface="+mn-lt"/>
                <a:ea typeface="+mn-ea"/>
                <a:cs typeface="+mn-cs"/>
              </a:rPr>
              <a:t>色々試して数百トライアル位までなら</a:t>
            </a:r>
            <a:br>
              <a:rPr lang="en-US" altLang="ja-JP" sz="1600" b="1" dirty="0">
                <a:latin typeface="+mn-lt"/>
                <a:ea typeface="+mn-ea"/>
                <a:cs typeface="+mn-cs"/>
              </a:rPr>
            </a:br>
            <a:r>
              <a:rPr lang="en-US" altLang="ja-JP" sz="1600" b="1" dirty="0">
                <a:latin typeface="+mn-lt"/>
                <a:ea typeface="+mn-ea"/>
                <a:cs typeface="+mn-cs"/>
              </a:rPr>
              <a:t>    12</a:t>
            </a:r>
            <a:r>
              <a:rPr lang="ja-JP" altLang="en-US" sz="1600" b="1" dirty="0">
                <a:latin typeface="+mn-lt"/>
                <a:ea typeface="+mn-ea"/>
                <a:cs typeface="+mn-cs"/>
              </a:rPr>
              <a:t>分割グリッドでしっかり、探すことが効率が良いケースが多い</a:t>
            </a:r>
            <a:r>
              <a:rPr lang="en-US" altLang="ja-JP" sz="1600" b="1" dirty="0">
                <a:latin typeface="+mn-lt"/>
                <a:ea typeface="+mn-ea"/>
                <a:cs typeface="+mn-cs"/>
              </a:rPr>
              <a:t>(</a:t>
            </a:r>
            <a:r>
              <a:rPr lang="ja-JP" altLang="en-US" sz="1600" b="1" dirty="0">
                <a:latin typeface="+mn-lt"/>
                <a:ea typeface="+mn-ea"/>
                <a:cs typeface="+mn-cs"/>
              </a:rPr>
              <a:t>その後</a:t>
            </a:r>
            <a:r>
              <a:rPr lang="en-US" altLang="ja-JP" sz="1600" b="1" dirty="0">
                <a:latin typeface="+mn-lt"/>
                <a:ea typeface="+mn-ea"/>
                <a:cs typeface="+mn-cs"/>
              </a:rPr>
              <a:t>24</a:t>
            </a:r>
            <a:r>
              <a:rPr lang="ja-JP" altLang="en-US" sz="1600" b="1" dirty="0">
                <a:latin typeface="+mn-lt"/>
                <a:ea typeface="+mn-ea"/>
                <a:cs typeface="+mn-cs"/>
              </a:rPr>
              <a:t>分割グリッドで誤差分析</a:t>
            </a:r>
            <a:r>
              <a:rPr lang="en-US" altLang="ja-JP" sz="1600" b="1" dirty="0">
                <a:latin typeface="+mn-lt"/>
                <a:ea typeface="+mn-ea"/>
                <a:cs typeface="+mn-cs"/>
              </a:rPr>
              <a:t>)</a:t>
            </a:r>
            <a:br>
              <a:rPr lang="en-US" altLang="ja-JP" sz="1600" b="1" dirty="0">
                <a:latin typeface="+mn-lt"/>
                <a:ea typeface="+mn-ea"/>
                <a:cs typeface="+mn-cs"/>
              </a:rPr>
            </a:br>
            <a:r>
              <a:rPr lang="en-US" altLang="ja-JP" sz="1600" b="1" dirty="0">
                <a:latin typeface="+mn-lt"/>
                <a:ea typeface="+mn-ea"/>
                <a:cs typeface="+mn-cs"/>
              </a:rPr>
              <a:t>       (4</a:t>
            </a:r>
            <a:r>
              <a:rPr lang="ja-JP" altLang="en-US" sz="1600" b="1" dirty="0">
                <a:latin typeface="+mn-lt"/>
                <a:ea typeface="+mn-ea"/>
                <a:cs typeface="+mn-cs"/>
              </a:rPr>
              <a:t>分割グリッド後、</a:t>
            </a:r>
            <a:r>
              <a:rPr lang="en-US" altLang="ja-JP" sz="1600" b="1" dirty="0">
                <a:latin typeface="+mn-lt"/>
                <a:ea typeface="+mn-ea"/>
                <a:cs typeface="+mn-cs"/>
              </a:rPr>
              <a:t>8</a:t>
            </a:r>
            <a:r>
              <a:rPr lang="ja-JP" altLang="en-US" sz="1600" b="1" dirty="0">
                <a:latin typeface="+mn-lt"/>
                <a:ea typeface="+mn-ea"/>
                <a:cs typeface="+mn-cs"/>
              </a:rPr>
              <a:t>分割グリッド実行もできるにはできる</a:t>
            </a:r>
            <a:r>
              <a:rPr lang="en-US" altLang="ja-JP" sz="1600" b="1" dirty="0">
                <a:latin typeface="+mn-lt"/>
                <a:ea typeface="+mn-ea"/>
                <a:cs typeface="+mn-cs"/>
              </a:rPr>
              <a:t>)</a:t>
            </a:r>
            <a:br>
              <a:rPr lang="en-US" altLang="ja-JP" sz="1600" b="1" dirty="0">
                <a:latin typeface="+mn-lt"/>
                <a:ea typeface="+mn-ea"/>
                <a:cs typeface="+mn-cs"/>
              </a:rPr>
            </a:br>
            <a:r>
              <a:rPr lang="ja-JP" altLang="en-US" sz="1600" b="1" dirty="0">
                <a:latin typeface="+mn-lt"/>
                <a:ea typeface="+mn-ea"/>
                <a:cs typeface="+mn-cs"/>
              </a:rPr>
              <a:t>・手順としては</a:t>
            </a:r>
            <a:r>
              <a:rPr lang="en-US" altLang="ja-JP" sz="1600" b="1" dirty="0">
                <a:latin typeface="+mn-lt"/>
                <a:ea typeface="+mn-ea"/>
                <a:cs typeface="+mn-cs"/>
              </a:rPr>
              <a:t>4</a:t>
            </a:r>
            <a:r>
              <a:rPr lang="ja-JP" altLang="en-US" sz="1600" b="1" dirty="0">
                <a:latin typeface="+mn-lt"/>
                <a:ea typeface="+mn-ea"/>
                <a:cs typeface="+mn-cs"/>
              </a:rPr>
              <a:t>分割グリッドの</a:t>
            </a:r>
            <a:r>
              <a:rPr lang="en-US" altLang="ja-JP" sz="1600" b="1" dirty="0">
                <a:latin typeface="+mn-lt"/>
                <a:ea typeface="+mn-ea"/>
                <a:cs typeface="+mn-cs"/>
              </a:rPr>
              <a:t>3</a:t>
            </a:r>
            <a:r>
              <a:rPr lang="ja-JP" altLang="en-US" sz="1600" b="1" dirty="0">
                <a:latin typeface="+mn-lt"/>
                <a:ea typeface="+mn-ea"/>
                <a:cs typeface="+mn-cs"/>
              </a:rPr>
              <a:t>水準→</a:t>
            </a:r>
            <a:r>
              <a:rPr lang="en-US" altLang="ja-JP" sz="1600" b="1" dirty="0">
                <a:latin typeface="+mn-lt"/>
                <a:ea typeface="+mn-ea"/>
                <a:cs typeface="+mn-cs"/>
              </a:rPr>
              <a:t>12</a:t>
            </a:r>
            <a:r>
              <a:rPr lang="ja-JP" altLang="en-US" sz="1600" b="1" dirty="0">
                <a:latin typeface="+mn-lt"/>
                <a:ea typeface="+mn-ea"/>
                <a:cs typeface="+mn-cs"/>
              </a:rPr>
              <a:t>分割グリッドの</a:t>
            </a:r>
            <a:r>
              <a:rPr lang="en-US" altLang="ja-JP" sz="1600" b="1" dirty="0">
                <a:latin typeface="+mn-lt"/>
                <a:ea typeface="+mn-ea"/>
                <a:cs typeface="+mn-cs"/>
              </a:rPr>
              <a:t>5</a:t>
            </a:r>
            <a:r>
              <a:rPr lang="ja-JP" altLang="en-US" sz="1600" b="1" dirty="0">
                <a:latin typeface="+mn-lt"/>
                <a:ea typeface="+mn-ea"/>
                <a:cs typeface="+mn-cs"/>
              </a:rPr>
              <a:t>水準または</a:t>
            </a:r>
            <a:br>
              <a:rPr lang="en-US" altLang="ja-JP" sz="1600" b="1" dirty="0">
                <a:latin typeface="+mn-lt"/>
                <a:ea typeface="+mn-ea"/>
                <a:cs typeface="+mn-cs"/>
              </a:rPr>
            </a:br>
            <a:r>
              <a:rPr lang="ja-JP" altLang="en-US" sz="1600" b="1" dirty="0">
                <a:latin typeface="+mn-lt"/>
                <a:ea typeface="+mn-ea"/>
                <a:cs typeface="+mn-cs"/>
              </a:rPr>
              <a:t>　次ページの</a:t>
            </a:r>
            <a:r>
              <a:rPr lang="en-US" altLang="ja-JP" sz="1600" b="1" dirty="0">
                <a:latin typeface="+mn-lt"/>
                <a:ea typeface="+mn-ea"/>
                <a:cs typeface="+mn-cs"/>
              </a:rPr>
              <a:t>6</a:t>
            </a:r>
            <a:r>
              <a:rPr lang="ja-JP" altLang="en-US" sz="1600" b="1" dirty="0">
                <a:latin typeface="+mn-lt"/>
                <a:ea typeface="+mn-ea"/>
                <a:cs typeface="+mn-cs"/>
              </a:rPr>
              <a:t>分割相当グリッドの</a:t>
            </a:r>
            <a:r>
              <a:rPr lang="en-US" altLang="ja-JP" sz="1600" b="1" dirty="0">
                <a:latin typeface="+mn-lt"/>
                <a:ea typeface="+mn-ea"/>
                <a:cs typeface="+mn-cs"/>
              </a:rPr>
              <a:t>5</a:t>
            </a:r>
            <a:r>
              <a:rPr lang="ja-JP" altLang="en-US" sz="1600" b="1" dirty="0">
                <a:latin typeface="+mn-lt"/>
                <a:ea typeface="+mn-ea"/>
                <a:cs typeface="+mn-cs"/>
              </a:rPr>
              <a:t>水準→</a:t>
            </a:r>
            <a:r>
              <a:rPr lang="en-US" altLang="ja-JP" sz="1600" b="1" dirty="0">
                <a:latin typeface="+mn-lt"/>
                <a:ea typeface="+mn-ea"/>
                <a:cs typeface="+mn-cs"/>
              </a:rPr>
              <a:t>12</a:t>
            </a:r>
            <a:r>
              <a:rPr lang="ja-JP" altLang="en-US" sz="1600" b="1" dirty="0">
                <a:latin typeface="+mn-lt"/>
                <a:ea typeface="+mn-ea"/>
                <a:cs typeface="+mn-cs"/>
              </a:rPr>
              <a:t>分割グリッドの</a:t>
            </a:r>
            <a:r>
              <a:rPr lang="en-US" altLang="ja-JP" sz="1600" b="1" dirty="0">
                <a:latin typeface="+mn-lt"/>
                <a:ea typeface="+mn-ea"/>
                <a:cs typeface="+mn-cs"/>
              </a:rPr>
              <a:t>5</a:t>
            </a:r>
            <a:r>
              <a:rPr lang="ja-JP" altLang="en-US" sz="1600" b="1" dirty="0">
                <a:latin typeface="+mn-lt"/>
                <a:ea typeface="+mn-ea"/>
                <a:cs typeface="+mn-cs"/>
              </a:rPr>
              <a:t>水準</a:t>
            </a:r>
            <a:br>
              <a:rPr lang="en-US" altLang="ja-JP" sz="1600" b="1" dirty="0">
                <a:latin typeface="+mn-lt"/>
                <a:ea typeface="+mn-ea"/>
                <a:cs typeface="+mn-cs"/>
              </a:rPr>
            </a:br>
            <a:endParaRPr lang="ja-JP" altLang="en-US" sz="1600" b="1" dirty="0">
              <a:latin typeface="+mn-lt"/>
              <a:ea typeface="+mn-ea"/>
              <a:cs typeface="+mn-cs"/>
            </a:endParaRPr>
          </a:p>
        </p:txBody>
      </p:sp>
      <p:sp>
        <p:nvSpPr>
          <p:cNvPr id="4" name="タイトル 1">
            <a:extLst>
              <a:ext uri="{FF2B5EF4-FFF2-40B4-BE49-F238E27FC236}">
                <a16:creationId xmlns:a16="http://schemas.microsoft.com/office/drawing/2014/main" id="{C41C6FC9-2C74-E51B-8880-48F75679D43C}"/>
              </a:ext>
            </a:extLst>
          </p:cNvPr>
          <p:cNvSpPr txBox="1">
            <a:spLocks/>
          </p:cNvSpPr>
          <p:nvPr/>
        </p:nvSpPr>
        <p:spPr>
          <a:xfrm>
            <a:off x="82192" y="1030125"/>
            <a:ext cx="11888306" cy="793965"/>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pPr>
            <a:r>
              <a:rPr lang="en-US" altLang="ja-JP" sz="2000" b="1" dirty="0">
                <a:latin typeface="+mn-lt"/>
                <a:ea typeface="+mn-ea"/>
                <a:cs typeface="+mn-cs"/>
              </a:rPr>
              <a:t>[1].4</a:t>
            </a:r>
            <a:r>
              <a:rPr lang="ja-JP" altLang="en-US" sz="2000" b="1" dirty="0">
                <a:latin typeface="+mn-lt"/>
                <a:ea typeface="+mn-ea"/>
                <a:cs typeface="+mn-cs"/>
              </a:rPr>
              <a:t>分割格子探索後</a:t>
            </a:r>
            <a:r>
              <a:rPr lang="en-US" altLang="ja-JP" sz="2000" b="1" dirty="0">
                <a:latin typeface="+mn-lt"/>
                <a:ea typeface="+mn-ea"/>
                <a:cs typeface="+mn-cs"/>
              </a:rPr>
              <a:t>12</a:t>
            </a:r>
            <a:r>
              <a:rPr lang="ja-JP" altLang="en-US" sz="2000" b="1" dirty="0">
                <a:latin typeface="+mn-lt"/>
                <a:ea typeface="+mn-ea"/>
                <a:cs typeface="+mn-cs"/>
              </a:rPr>
              <a:t>分割格子探索</a:t>
            </a:r>
            <a:r>
              <a:rPr lang="en-US" altLang="ja-JP" sz="2000" b="1" dirty="0">
                <a:latin typeface="+mn-lt"/>
                <a:ea typeface="+mn-ea"/>
                <a:cs typeface="+mn-cs"/>
              </a:rPr>
              <a:t>(8</a:t>
            </a:r>
            <a:r>
              <a:rPr lang="ja-JP" altLang="en-US" sz="2000" b="1" dirty="0">
                <a:latin typeface="+mn-lt"/>
                <a:ea typeface="+mn-ea"/>
                <a:cs typeface="+mn-cs"/>
              </a:rPr>
              <a:t>分割格子実行も可能</a:t>
            </a:r>
            <a:r>
              <a:rPr lang="en-US" altLang="ja-JP" sz="2000" b="1" dirty="0">
                <a:latin typeface="+mn-lt"/>
                <a:ea typeface="+mn-ea"/>
                <a:cs typeface="+mn-cs"/>
              </a:rPr>
              <a:t>)</a:t>
            </a:r>
            <a:endParaRPr lang="ja-JP" altLang="en-US" sz="2000" b="1" dirty="0">
              <a:latin typeface="+mn-lt"/>
              <a:ea typeface="+mn-ea"/>
              <a:cs typeface="+mn-cs"/>
            </a:endParaRPr>
          </a:p>
        </p:txBody>
      </p:sp>
      <p:sp>
        <p:nvSpPr>
          <p:cNvPr id="7" name="正方形/長方形 6">
            <a:extLst>
              <a:ext uri="{FF2B5EF4-FFF2-40B4-BE49-F238E27FC236}">
                <a16:creationId xmlns:a16="http://schemas.microsoft.com/office/drawing/2014/main" id="{06AA35AB-9E75-12D0-D42C-45CF1D5C6AFA}"/>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3FF13858-1B77-6DD0-ADDF-2BB0F7934170}"/>
              </a:ext>
            </a:extLst>
          </p:cNvPr>
          <p:cNvPicPr>
            <a:picLocks noChangeAspect="1"/>
          </p:cNvPicPr>
          <p:nvPr/>
        </p:nvPicPr>
        <p:blipFill>
          <a:blip r:embed="rId2"/>
          <a:srcRect t="11437"/>
          <a:stretch>
            <a:fillRect/>
          </a:stretch>
        </p:blipFill>
        <p:spPr>
          <a:xfrm>
            <a:off x="896604" y="1355735"/>
            <a:ext cx="8553093" cy="3964410"/>
          </a:xfrm>
          <a:prstGeom prst="rect">
            <a:avLst/>
          </a:prstGeom>
        </p:spPr>
      </p:pic>
    </p:spTree>
    <p:extLst>
      <p:ext uri="{BB962C8B-B14F-4D97-AF65-F5344CB8AC3E}">
        <p14:creationId xmlns:p14="http://schemas.microsoft.com/office/powerpoint/2010/main" val="37319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5C854-4A4A-A817-D33C-77A53D0F7DE0}"/>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FD509241-0517-78A5-A82D-5A1E0AF85EA0}"/>
              </a:ext>
            </a:extLst>
          </p:cNvPr>
          <p:cNvSpPr txBox="1">
            <a:spLocks/>
          </p:cNvSpPr>
          <p:nvPr/>
        </p:nvSpPr>
        <p:spPr>
          <a:xfrm>
            <a:off x="993834" y="5805966"/>
            <a:ext cx="10007903" cy="793965"/>
          </a:xfrm>
          <a:prstGeom prst="rect">
            <a:avLst/>
          </a:prstGeom>
        </p:spPr>
        <p:txBody>
          <a:bodyPr vert="horz" lIns="91440" tIns="45720" rIns="91440" bIns="45720" rtlCol="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r>
              <a:rPr lang="en-US" altLang="ja-JP" sz="1800" b="1" dirty="0">
                <a:latin typeface="+mn-lt"/>
                <a:ea typeface="+mn-ea"/>
                <a:cs typeface="+mn-cs"/>
              </a:rPr>
              <a:t>5</a:t>
            </a:r>
            <a:r>
              <a:rPr lang="ja-JP" altLang="en-US" sz="1800" b="1" dirty="0">
                <a:latin typeface="+mn-lt"/>
                <a:ea typeface="+mn-ea"/>
                <a:cs typeface="+mn-cs"/>
              </a:rPr>
              <a:t>水準でも完全なフラクタル的に実行できる</a:t>
            </a:r>
            <a:r>
              <a:rPr lang="en-US" altLang="ja-JP" sz="1800" b="1" dirty="0">
                <a:latin typeface="+mn-lt"/>
                <a:ea typeface="+mn-ea"/>
                <a:cs typeface="+mn-cs"/>
              </a:rPr>
              <a:t>(12</a:t>
            </a:r>
            <a:r>
              <a:rPr lang="ja-JP" altLang="en-US" sz="1800" b="1" dirty="0">
                <a:latin typeface="+mn-lt"/>
                <a:ea typeface="+mn-ea"/>
                <a:cs typeface="+mn-cs"/>
              </a:rPr>
              <a:t>分割格子を重視している理由の一つ</a:t>
            </a:r>
            <a:r>
              <a:rPr lang="en-US" altLang="ja-JP" sz="1800" b="1" dirty="0">
                <a:latin typeface="+mn-lt"/>
                <a:ea typeface="+mn-ea"/>
                <a:cs typeface="+mn-cs"/>
              </a:rPr>
              <a:t>)</a:t>
            </a:r>
            <a:br>
              <a:rPr lang="en-US" altLang="ja-JP" sz="1800" b="1" dirty="0">
                <a:latin typeface="+mn-lt"/>
                <a:ea typeface="+mn-ea"/>
                <a:cs typeface="+mn-cs"/>
              </a:rPr>
            </a:br>
            <a:r>
              <a:rPr lang="ja-JP" altLang="en-US" sz="1800" b="1" dirty="0">
                <a:latin typeface="+mn-lt"/>
                <a:ea typeface="+mn-ea"/>
                <a:cs typeface="+mn-cs"/>
              </a:rPr>
              <a:t>　</a:t>
            </a:r>
            <a:r>
              <a:rPr lang="en-US" altLang="ja-JP" sz="1800" b="1" dirty="0">
                <a:latin typeface="+mn-lt"/>
                <a:ea typeface="+mn-ea"/>
                <a:cs typeface="+mn-cs"/>
              </a:rPr>
              <a:t>5</a:t>
            </a:r>
            <a:r>
              <a:rPr lang="ja-JP" altLang="en-US" sz="1800" b="1" dirty="0">
                <a:latin typeface="+mn-lt"/>
                <a:ea typeface="+mn-ea"/>
                <a:cs typeface="+mn-cs"/>
              </a:rPr>
              <a:t>水準あるのでカテゴリ変数を割り振りやすいという場面の活用も想定</a:t>
            </a:r>
            <a:br>
              <a:rPr lang="en-US" altLang="ja-JP" sz="1800" b="1" dirty="0">
                <a:latin typeface="+mn-lt"/>
                <a:ea typeface="+mn-ea"/>
                <a:cs typeface="+mn-cs"/>
              </a:rPr>
            </a:br>
            <a:r>
              <a:rPr lang="en-US" altLang="ja-JP" sz="1800" b="1" dirty="0">
                <a:latin typeface="+mn-lt"/>
                <a:ea typeface="+mn-ea"/>
                <a:cs typeface="+mn-cs"/>
              </a:rPr>
              <a:t>          (</a:t>
            </a:r>
            <a:r>
              <a:rPr lang="ja-JP" altLang="en-US" sz="1800" b="1" dirty="0">
                <a:latin typeface="+mn-lt"/>
                <a:ea typeface="+mn-ea"/>
                <a:cs typeface="+mn-cs"/>
              </a:rPr>
              <a:t>探索途中でパラメータ固定はできるのでカテゴリ変数は細分の</a:t>
            </a:r>
            <a:r>
              <a:rPr lang="en-US" altLang="ja-JP" sz="1800" b="1" dirty="0">
                <a:latin typeface="+mn-lt"/>
                <a:ea typeface="+mn-ea"/>
                <a:cs typeface="+mn-cs"/>
              </a:rPr>
              <a:t>1step</a:t>
            </a:r>
            <a:r>
              <a:rPr lang="ja-JP" altLang="en-US" sz="1800" b="1" dirty="0">
                <a:latin typeface="+mn-lt"/>
                <a:ea typeface="+mn-ea"/>
                <a:cs typeface="+mn-cs"/>
              </a:rPr>
              <a:t>幅時は固定</a:t>
            </a:r>
            <a:r>
              <a:rPr lang="en-US" altLang="ja-JP" sz="1800" b="1" dirty="0">
                <a:latin typeface="+mn-lt"/>
                <a:ea typeface="+mn-ea"/>
                <a:cs typeface="+mn-cs"/>
              </a:rPr>
              <a:t>)</a:t>
            </a:r>
            <a:endParaRPr lang="ja-JP" altLang="en-US" sz="1800" b="1" dirty="0">
              <a:latin typeface="+mn-lt"/>
              <a:ea typeface="+mn-ea"/>
              <a:cs typeface="+mn-cs"/>
            </a:endParaRPr>
          </a:p>
        </p:txBody>
      </p:sp>
      <p:sp>
        <p:nvSpPr>
          <p:cNvPr id="6" name="正方形/長方形 5">
            <a:extLst>
              <a:ext uri="{FF2B5EF4-FFF2-40B4-BE49-F238E27FC236}">
                <a16:creationId xmlns:a16="http://schemas.microsoft.com/office/drawing/2014/main" id="{EC2972A5-10B3-0281-B080-16D307F49DE8}"/>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AF271C83-8CC6-9759-BDA2-4D18C2C9D03D}"/>
              </a:ext>
            </a:extLst>
          </p:cNvPr>
          <p:cNvPicPr>
            <a:picLocks noChangeAspect="1"/>
          </p:cNvPicPr>
          <p:nvPr/>
        </p:nvPicPr>
        <p:blipFill>
          <a:blip r:embed="rId2"/>
          <a:srcRect t="12507"/>
          <a:stretch>
            <a:fillRect/>
          </a:stretch>
        </p:blipFill>
        <p:spPr>
          <a:xfrm>
            <a:off x="880478" y="1393855"/>
            <a:ext cx="8966028" cy="4059293"/>
          </a:xfrm>
          <a:prstGeom prst="rect">
            <a:avLst/>
          </a:prstGeom>
        </p:spPr>
      </p:pic>
      <p:sp>
        <p:nvSpPr>
          <p:cNvPr id="10" name="タイトル 1">
            <a:extLst>
              <a:ext uri="{FF2B5EF4-FFF2-40B4-BE49-F238E27FC236}">
                <a16:creationId xmlns:a16="http://schemas.microsoft.com/office/drawing/2014/main" id="{4B820A21-05EA-3F57-45B7-22764D1B2E21}"/>
              </a:ext>
            </a:extLst>
          </p:cNvPr>
          <p:cNvSpPr txBox="1">
            <a:spLocks/>
          </p:cNvSpPr>
          <p:nvPr/>
        </p:nvSpPr>
        <p:spPr>
          <a:xfrm>
            <a:off x="82192" y="1030125"/>
            <a:ext cx="11888306" cy="793965"/>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pPr>
            <a:r>
              <a:rPr lang="en-US" altLang="ja-JP" sz="2000" b="1" dirty="0">
                <a:latin typeface="+mn-lt"/>
                <a:ea typeface="+mn-ea"/>
                <a:cs typeface="+mn-cs"/>
              </a:rPr>
              <a:t>[2].12</a:t>
            </a:r>
            <a:r>
              <a:rPr lang="ja-JP" altLang="en-US" sz="2000" b="1" dirty="0">
                <a:latin typeface="+mn-lt"/>
                <a:ea typeface="+mn-ea"/>
                <a:cs typeface="+mn-cs"/>
              </a:rPr>
              <a:t>分割格子上を最初は</a:t>
            </a:r>
            <a:r>
              <a:rPr lang="en-US" altLang="ja-JP" sz="2000" b="1" dirty="0">
                <a:latin typeface="+mn-lt"/>
                <a:ea typeface="+mn-ea"/>
                <a:cs typeface="+mn-cs"/>
              </a:rPr>
              <a:t>2step</a:t>
            </a:r>
            <a:r>
              <a:rPr lang="ja-JP" altLang="en-US" sz="2000" b="1" dirty="0">
                <a:latin typeface="+mn-lt"/>
                <a:ea typeface="+mn-ea"/>
                <a:cs typeface="+mn-cs"/>
              </a:rPr>
              <a:t>幅で探索、そのあと</a:t>
            </a:r>
            <a:r>
              <a:rPr lang="en-US" altLang="ja-JP" sz="2000" b="1" dirty="0">
                <a:latin typeface="+mn-lt"/>
                <a:ea typeface="+mn-ea"/>
                <a:cs typeface="+mn-cs"/>
              </a:rPr>
              <a:t>1step</a:t>
            </a:r>
            <a:r>
              <a:rPr lang="ja-JP" altLang="en-US" sz="2000" b="1" dirty="0">
                <a:latin typeface="+mn-lt"/>
                <a:ea typeface="+mn-ea"/>
                <a:cs typeface="+mn-cs"/>
              </a:rPr>
              <a:t>幅で探索</a:t>
            </a:r>
            <a:endParaRPr lang="en-US" altLang="ja-JP" sz="2000" b="1" dirty="0">
              <a:latin typeface="+mn-lt"/>
              <a:ea typeface="+mn-ea"/>
              <a:cs typeface="+mn-cs"/>
            </a:endParaRPr>
          </a:p>
        </p:txBody>
      </p:sp>
      <p:sp>
        <p:nvSpPr>
          <p:cNvPr id="13" name="タイトル 1">
            <a:extLst>
              <a:ext uri="{FF2B5EF4-FFF2-40B4-BE49-F238E27FC236}">
                <a16:creationId xmlns:a16="http://schemas.microsoft.com/office/drawing/2014/main" id="{BA7226FB-BF8A-7852-4D6B-74E795B665DA}"/>
              </a:ext>
            </a:extLst>
          </p:cNvPr>
          <p:cNvSpPr txBox="1">
            <a:spLocks/>
          </p:cNvSpPr>
          <p:nvPr/>
        </p:nvSpPr>
        <p:spPr>
          <a:xfrm>
            <a:off x="98214" y="-1618"/>
            <a:ext cx="11995573" cy="1135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t>グリッドサーチのフラクタル的適用</a:t>
            </a:r>
            <a:r>
              <a:rPr lang="en-US" altLang="ja-JP" sz="3600" b="1" dirty="0"/>
              <a:t>2(</a:t>
            </a:r>
            <a:r>
              <a:rPr lang="ja-JP" altLang="en-US" sz="3600" b="1" dirty="0"/>
              <a:t>数百</a:t>
            </a:r>
            <a:r>
              <a:rPr lang="en-US" altLang="ja-JP" sz="3600" b="1" dirty="0"/>
              <a:t>trial</a:t>
            </a:r>
            <a:r>
              <a:rPr lang="ja-JP" altLang="en-US" sz="3600" b="1" dirty="0"/>
              <a:t>内の想定</a:t>
            </a:r>
            <a:r>
              <a:rPr lang="en-US" altLang="ja-JP" sz="3600" b="1" dirty="0"/>
              <a:t>)</a:t>
            </a:r>
          </a:p>
        </p:txBody>
      </p:sp>
    </p:spTree>
    <p:extLst>
      <p:ext uri="{BB962C8B-B14F-4D97-AF65-F5344CB8AC3E}">
        <p14:creationId xmlns:p14="http://schemas.microsoft.com/office/powerpoint/2010/main" val="124477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01E3-8BD6-8734-DA38-4273CD09A47C}"/>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0C27B1D0-0540-764B-31EB-DC2C717C68BC}"/>
              </a:ext>
            </a:extLst>
          </p:cNvPr>
          <p:cNvPicPr>
            <a:picLocks noChangeAspect="1"/>
          </p:cNvPicPr>
          <p:nvPr/>
        </p:nvPicPr>
        <p:blipFill>
          <a:blip r:embed="rId2"/>
          <a:stretch>
            <a:fillRect/>
          </a:stretch>
        </p:blipFill>
        <p:spPr>
          <a:xfrm>
            <a:off x="5956747" y="1447673"/>
            <a:ext cx="6163249" cy="2475934"/>
          </a:xfrm>
          <a:prstGeom prst="rect">
            <a:avLst/>
          </a:prstGeom>
        </p:spPr>
      </p:pic>
      <p:sp>
        <p:nvSpPr>
          <p:cNvPr id="4" name="テキスト ボックス 3">
            <a:extLst>
              <a:ext uri="{FF2B5EF4-FFF2-40B4-BE49-F238E27FC236}">
                <a16:creationId xmlns:a16="http://schemas.microsoft.com/office/drawing/2014/main" id="{F236FE96-FC88-D5D0-BC11-A3E3755A39B7}"/>
              </a:ext>
            </a:extLst>
          </p:cNvPr>
          <p:cNvSpPr txBox="1"/>
          <p:nvPr/>
        </p:nvSpPr>
        <p:spPr>
          <a:xfrm>
            <a:off x="6003734" y="3944822"/>
            <a:ext cx="6046620" cy="1200329"/>
          </a:xfrm>
          <a:prstGeom prst="rect">
            <a:avLst/>
          </a:prstGeom>
          <a:solidFill>
            <a:schemeClr val="bg1"/>
          </a:solidFill>
        </p:spPr>
        <p:txBody>
          <a:bodyPr wrap="square" rtlCol="0">
            <a:spAutoFit/>
          </a:bodyPr>
          <a:lstStyle/>
          <a:p>
            <a:r>
              <a:rPr lang="ja-JP" altLang="en-US" dirty="0"/>
              <a:t>ピックアップしたノードの同階層または下の階層の近傍</a:t>
            </a:r>
            <a:r>
              <a:rPr lang="en-US" altLang="ja-JP" dirty="0"/>
              <a:t>  (ex:4</a:t>
            </a:r>
            <a:r>
              <a:rPr lang="ja-JP" altLang="en-US" dirty="0"/>
              <a:t>分割</a:t>
            </a:r>
            <a:r>
              <a:rPr lang="en-US" altLang="ja-JP" dirty="0"/>
              <a:t>grid</a:t>
            </a:r>
            <a:r>
              <a:rPr lang="ja-JP" altLang="en-US" dirty="0"/>
              <a:t>から</a:t>
            </a:r>
            <a:r>
              <a:rPr lang="en-US" altLang="ja-JP" dirty="0"/>
              <a:t>12</a:t>
            </a:r>
            <a:r>
              <a:rPr lang="ja-JP" altLang="en-US" dirty="0"/>
              <a:t>分割</a:t>
            </a:r>
            <a:r>
              <a:rPr lang="en-US" altLang="ja-JP" dirty="0"/>
              <a:t>grid</a:t>
            </a:r>
            <a:r>
              <a:rPr lang="ja-JP" altLang="en-US" dirty="0"/>
              <a:t>等</a:t>
            </a:r>
            <a:r>
              <a:rPr lang="en-US" altLang="ja-JP" dirty="0"/>
              <a:t>)</a:t>
            </a:r>
            <a:r>
              <a:rPr lang="ja-JP" altLang="en-US" dirty="0"/>
              <a:t>を探索</a:t>
            </a:r>
            <a:br>
              <a:rPr lang="en-US" altLang="ja-JP" dirty="0"/>
            </a:br>
            <a:r>
              <a:rPr lang="en-US" altLang="ja-JP" dirty="0"/>
              <a:t>  (4,8,12,16,24</a:t>
            </a:r>
            <a:r>
              <a:rPr lang="ja-JP" altLang="en-US" dirty="0"/>
              <a:t>分割格子等を</a:t>
            </a:r>
            <a:r>
              <a:rPr lang="en-US" altLang="ja-JP" dirty="0"/>
              <a:t>walking</a:t>
            </a:r>
            <a:r>
              <a:rPr lang="ja-JP" altLang="en-US" dirty="0"/>
              <a:t>できる</a:t>
            </a:r>
            <a:br>
              <a:rPr lang="en-US" altLang="ja-JP" dirty="0"/>
            </a:br>
            <a:r>
              <a:rPr lang="ja-JP" altLang="en-US" dirty="0"/>
              <a:t>　ただ前ページの</a:t>
            </a:r>
            <a:r>
              <a:rPr lang="en-US" altLang="ja-JP" dirty="0"/>
              <a:t>12</a:t>
            </a:r>
            <a:r>
              <a:rPr lang="ja-JP" altLang="en-US" dirty="0"/>
              <a:t>分割格子が主力</a:t>
            </a:r>
            <a:r>
              <a:rPr lang="en-US" altLang="ja-JP" dirty="0"/>
              <a:t>)</a:t>
            </a:r>
          </a:p>
        </p:txBody>
      </p:sp>
      <p:sp>
        <p:nvSpPr>
          <p:cNvPr id="5" name="テキスト ボックス 4">
            <a:extLst>
              <a:ext uri="{FF2B5EF4-FFF2-40B4-BE49-F238E27FC236}">
                <a16:creationId xmlns:a16="http://schemas.microsoft.com/office/drawing/2014/main" id="{E225E1A8-E88F-DB7B-841D-F05AE64FDA78}"/>
              </a:ext>
            </a:extLst>
          </p:cNvPr>
          <p:cNvSpPr txBox="1"/>
          <p:nvPr/>
        </p:nvSpPr>
        <p:spPr>
          <a:xfrm>
            <a:off x="141646" y="4033367"/>
            <a:ext cx="5496927" cy="646331"/>
          </a:xfrm>
          <a:prstGeom prst="rect">
            <a:avLst/>
          </a:prstGeom>
          <a:solidFill>
            <a:schemeClr val="bg1"/>
          </a:solidFill>
        </p:spPr>
        <p:txBody>
          <a:bodyPr wrap="square" rtlCol="0">
            <a:spAutoFit/>
          </a:bodyPr>
          <a:lstStyle/>
          <a:p>
            <a:r>
              <a:rPr lang="ja-JP" altLang="en-US" dirty="0"/>
              <a:t>実行結果フォルダの各スコアをソートできる</a:t>
            </a:r>
            <a:r>
              <a:rPr lang="en-US" altLang="ja-JP" dirty="0"/>
              <a:t>GUI</a:t>
            </a:r>
            <a:r>
              <a:rPr lang="ja-JP" altLang="en-US" dirty="0"/>
              <a:t>で</a:t>
            </a:r>
            <a:br>
              <a:rPr lang="en-US" altLang="ja-JP" dirty="0"/>
            </a:br>
            <a:r>
              <a:rPr lang="ja-JP" altLang="en-US" dirty="0"/>
              <a:t>有望フォルダ</a:t>
            </a:r>
            <a:r>
              <a:rPr lang="en-US" altLang="ja-JP" dirty="0"/>
              <a:t>(</a:t>
            </a:r>
            <a:r>
              <a:rPr lang="ja-JP" altLang="en-US" dirty="0"/>
              <a:t>ノード</a:t>
            </a:r>
            <a:r>
              <a:rPr lang="en-US" altLang="ja-JP" dirty="0"/>
              <a:t>)</a:t>
            </a:r>
            <a:r>
              <a:rPr lang="ja-JP" altLang="en-US" dirty="0"/>
              <a:t>をピックアップ</a:t>
            </a:r>
            <a:endParaRPr kumimoji="1" lang="ja-JP" altLang="en-US" dirty="0"/>
          </a:p>
        </p:txBody>
      </p:sp>
      <p:pic>
        <p:nvPicPr>
          <p:cNvPr id="7" name="図 6">
            <a:extLst>
              <a:ext uri="{FF2B5EF4-FFF2-40B4-BE49-F238E27FC236}">
                <a16:creationId xmlns:a16="http://schemas.microsoft.com/office/drawing/2014/main" id="{7D7A798F-D34A-F0F3-854C-4AE738B438B4}"/>
              </a:ext>
            </a:extLst>
          </p:cNvPr>
          <p:cNvPicPr>
            <a:picLocks noChangeAspect="1"/>
          </p:cNvPicPr>
          <p:nvPr/>
        </p:nvPicPr>
        <p:blipFill rotWithShape="1">
          <a:blip r:embed="rId3"/>
          <a:srcRect l="25056" t="39380" r="28226" b="24548"/>
          <a:stretch/>
        </p:blipFill>
        <p:spPr>
          <a:xfrm>
            <a:off x="72003" y="1072475"/>
            <a:ext cx="5538875" cy="2851132"/>
          </a:xfrm>
          <a:prstGeom prst="rect">
            <a:avLst/>
          </a:prstGeom>
        </p:spPr>
      </p:pic>
      <p:sp>
        <p:nvSpPr>
          <p:cNvPr id="10" name="タイトル 1">
            <a:extLst>
              <a:ext uri="{FF2B5EF4-FFF2-40B4-BE49-F238E27FC236}">
                <a16:creationId xmlns:a16="http://schemas.microsoft.com/office/drawing/2014/main" id="{0A524649-7A59-759B-A8F0-62FE071512CC}"/>
              </a:ext>
            </a:extLst>
          </p:cNvPr>
          <p:cNvSpPr>
            <a:spLocks noGrp="1"/>
          </p:cNvSpPr>
          <p:nvPr>
            <p:ph type="ctrTitle"/>
          </p:nvPr>
        </p:nvSpPr>
        <p:spPr>
          <a:xfrm>
            <a:off x="98215" y="-63262"/>
            <a:ext cx="11717066" cy="1135737"/>
          </a:xfrm>
        </p:spPr>
        <p:txBody>
          <a:bodyPr vert="horz" lIns="91440" tIns="45720" rIns="91440" bIns="45720" rtlCol="0" anchor="ctr">
            <a:normAutofit/>
          </a:bodyPr>
          <a:lstStyle/>
          <a:p>
            <a:pPr algn="l"/>
            <a:r>
              <a:rPr lang="ja-JP" altLang="en-US" sz="3600" b="1" dirty="0"/>
              <a:t>自作ソフト</a:t>
            </a:r>
            <a:r>
              <a:rPr lang="en-US" altLang="ja-JP" sz="3600" b="1" dirty="0"/>
              <a:t>(</a:t>
            </a:r>
            <a:r>
              <a:rPr lang="en-US" altLang="ja-JP" sz="3600" b="1" dirty="0" err="1"/>
              <a:t>OptParaSol</a:t>
            </a:r>
            <a:r>
              <a:rPr lang="ja-JP" altLang="en-US" sz="3600" b="1" dirty="0"/>
              <a:t>と命名</a:t>
            </a:r>
            <a:r>
              <a:rPr lang="en-US" altLang="ja-JP" sz="3600" b="1" dirty="0"/>
              <a:t>)</a:t>
            </a:r>
            <a:r>
              <a:rPr lang="ja-JP" altLang="en-US" sz="3600" b="1" dirty="0"/>
              <a:t>の</a:t>
            </a:r>
            <a:r>
              <a:rPr lang="en-US" altLang="ja-JP" sz="3600" b="1" dirty="0"/>
              <a:t>GUI</a:t>
            </a:r>
            <a:r>
              <a:rPr lang="ja-JP" altLang="en-US" sz="3600" b="1" dirty="0"/>
              <a:t>の活用サイクル</a:t>
            </a:r>
            <a:endParaRPr kumimoji="1" lang="en-US" altLang="ja-JP" sz="3600" b="1" kern="1200" dirty="0">
              <a:solidFill>
                <a:schemeClr val="tx1"/>
              </a:solidFill>
              <a:latin typeface="+mj-lt"/>
              <a:ea typeface="+mj-ea"/>
              <a:cs typeface="+mj-cs"/>
            </a:endParaRPr>
          </a:p>
        </p:txBody>
      </p:sp>
      <p:sp>
        <p:nvSpPr>
          <p:cNvPr id="11" name="正方形/長方形 10">
            <a:extLst>
              <a:ext uri="{FF2B5EF4-FFF2-40B4-BE49-F238E27FC236}">
                <a16:creationId xmlns:a16="http://schemas.microsoft.com/office/drawing/2014/main" id="{05A539EF-4B94-4A5C-CFEE-F6466A26C4D3}"/>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8142E75-7FC7-0A9C-10BA-2760539A2FAC}"/>
              </a:ext>
            </a:extLst>
          </p:cNvPr>
          <p:cNvSpPr txBox="1"/>
          <p:nvPr/>
        </p:nvSpPr>
        <p:spPr>
          <a:xfrm>
            <a:off x="141646" y="5166367"/>
            <a:ext cx="10706463" cy="1569660"/>
          </a:xfrm>
          <a:prstGeom prst="rect">
            <a:avLst/>
          </a:prstGeom>
          <a:solidFill>
            <a:schemeClr val="accent4">
              <a:lumMod val="60000"/>
              <a:lumOff val="40000"/>
            </a:schemeClr>
          </a:solidFill>
          <a:ln>
            <a:solidFill>
              <a:schemeClr val="accent4">
                <a:lumMod val="40000"/>
                <a:lumOff val="60000"/>
              </a:schemeClr>
            </a:solidFill>
          </a:ln>
        </p:spPr>
        <p:txBody>
          <a:bodyPr wrap="square" rtlCol="0">
            <a:spAutoFit/>
          </a:bodyPr>
          <a:lstStyle/>
          <a:p>
            <a:r>
              <a:rPr lang="ja-JP" altLang="en-US" sz="2400" b="1" dirty="0"/>
              <a:t>フォルダツリーとエクセル状テーブルで構成され、慣れれば操作簡単のはず</a:t>
            </a:r>
            <a:br>
              <a:rPr lang="en-US" altLang="ja-JP" sz="2400" dirty="0"/>
            </a:br>
            <a:r>
              <a:rPr lang="ja-JP" altLang="en-US" sz="2400" b="1" dirty="0"/>
              <a:t> ソフトは</a:t>
            </a:r>
            <a:r>
              <a:rPr lang="en-US" altLang="ja-JP" sz="2400" b="1" dirty="0"/>
              <a:t>MIT</a:t>
            </a:r>
            <a:r>
              <a:rPr lang="ja-JP" altLang="en-US" sz="2400" b="1" dirty="0"/>
              <a:t>ライセンス相当のオープンソース</a:t>
            </a:r>
            <a:br>
              <a:rPr lang="ja-JP" altLang="en-US" sz="2400" b="1" dirty="0"/>
            </a:br>
            <a:r>
              <a:rPr lang="ja-JP" altLang="en-US" sz="2400" b="1" dirty="0"/>
              <a:t>     </a:t>
            </a:r>
            <a:r>
              <a:rPr lang="en-US" altLang="ja-JP" sz="2400" b="1" dirty="0"/>
              <a:t>(</a:t>
            </a:r>
            <a:r>
              <a:rPr lang="ja-JP" altLang="en-US" sz="2400" b="1" dirty="0"/>
              <a:t>現状</a:t>
            </a:r>
            <a:r>
              <a:rPr lang="en-US" altLang="ja-JP" sz="2400" b="1" dirty="0"/>
              <a:t>X</a:t>
            </a:r>
            <a:r>
              <a:rPr lang="ja-JP" altLang="en-US" sz="2400" b="1" dirty="0"/>
              <a:t>のみにアップロード</a:t>
            </a:r>
            <a:r>
              <a:rPr lang="en-US" altLang="ja-JP" sz="2400" b="1" dirty="0"/>
              <a:t>,</a:t>
            </a:r>
            <a:r>
              <a:rPr lang="ja-JP" altLang="en-US" sz="2400" b="1" dirty="0"/>
              <a:t>コード品質に自信はないが</a:t>
            </a:r>
            <a:br>
              <a:rPr lang="en-US" altLang="ja-JP" sz="2400" b="1" dirty="0"/>
            </a:br>
            <a:r>
              <a:rPr lang="en-US" altLang="ja-JP" sz="2400" b="1" dirty="0"/>
              <a:t>       </a:t>
            </a:r>
            <a:r>
              <a:rPr lang="ja-JP" altLang="en-US" sz="2400" b="1" dirty="0"/>
              <a:t>意図した挙動は</a:t>
            </a:r>
            <a:r>
              <a:rPr lang="en-US" altLang="ja-JP" sz="2400" b="1" dirty="0"/>
              <a:t>99%</a:t>
            </a:r>
            <a:r>
              <a:rPr lang="ja-JP" altLang="en-US" sz="2400" b="1" dirty="0"/>
              <a:t>達成できている</a:t>
            </a:r>
            <a:r>
              <a:rPr lang="en-US" altLang="ja-JP" sz="2400" b="1" dirty="0"/>
              <a:t>)</a:t>
            </a:r>
            <a:endParaRPr kumimoji="1" lang="ja-JP" altLang="en-US" sz="2400" dirty="0"/>
          </a:p>
        </p:txBody>
      </p:sp>
      <p:sp>
        <p:nvSpPr>
          <p:cNvPr id="13" name="矢印: 下 12">
            <a:extLst>
              <a:ext uri="{FF2B5EF4-FFF2-40B4-BE49-F238E27FC236}">
                <a16:creationId xmlns:a16="http://schemas.microsoft.com/office/drawing/2014/main" id="{AD020DF0-A154-384A-AAD7-25763A5B8285}"/>
              </a:ext>
            </a:extLst>
          </p:cNvPr>
          <p:cNvSpPr/>
          <p:nvPr/>
        </p:nvSpPr>
        <p:spPr>
          <a:xfrm rot="16200000">
            <a:off x="4928064" y="2524873"/>
            <a:ext cx="1746607" cy="2054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カーブ 5">
            <a:extLst>
              <a:ext uri="{FF2B5EF4-FFF2-40B4-BE49-F238E27FC236}">
                <a16:creationId xmlns:a16="http://schemas.microsoft.com/office/drawing/2014/main" id="{48DFBB85-62BB-7CC7-80F7-FDF524EDDEF8}"/>
              </a:ext>
            </a:extLst>
          </p:cNvPr>
          <p:cNvSpPr/>
          <p:nvPr/>
        </p:nvSpPr>
        <p:spPr>
          <a:xfrm rot="5400000">
            <a:off x="6521536" y="-85885"/>
            <a:ext cx="466756" cy="2799743"/>
          </a:xfrm>
          <a:prstGeom prst="curvedRightArrow">
            <a:avLst>
              <a:gd name="adj1" fmla="val 78956"/>
              <a:gd name="adj2" fmla="val 157641"/>
              <a:gd name="adj3" fmla="val 19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3434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F973D-A2CC-20BE-8A49-B120252AAE1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BFFF9DE-3962-CA33-B0A3-7FAD21247672}"/>
              </a:ext>
            </a:extLst>
          </p:cNvPr>
          <p:cNvSpPr>
            <a:spLocks noGrp="1"/>
          </p:cNvSpPr>
          <p:nvPr>
            <p:ph type="ctrTitle"/>
          </p:nvPr>
        </p:nvSpPr>
        <p:spPr>
          <a:xfrm>
            <a:off x="98215" y="-63262"/>
            <a:ext cx="11795760" cy="1135737"/>
          </a:xfrm>
        </p:spPr>
        <p:txBody>
          <a:bodyPr vert="horz" lIns="91440" tIns="45720" rIns="91440" bIns="45720" rtlCol="0" anchor="ctr">
            <a:normAutofit/>
          </a:bodyPr>
          <a:lstStyle/>
          <a:p>
            <a:pPr algn="l"/>
            <a:r>
              <a:rPr lang="ja-JP" altLang="en-US" sz="3600" b="1" dirty="0"/>
              <a:t>自作ソフト適用例</a:t>
            </a:r>
            <a:r>
              <a:rPr lang="en-US" altLang="ja-JP" sz="3600" b="1" dirty="0"/>
              <a:t>(</a:t>
            </a:r>
            <a:r>
              <a:rPr lang="en-US" altLang="ja-JP" sz="3600" b="1" dirty="0" err="1"/>
              <a:t>OpenFOAM</a:t>
            </a:r>
            <a:r>
              <a:rPr lang="en-US" altLang="ja-JP" sz="3600" b="1" dirty="0"/>
              <a:t>, Kindle</a:t>
            </a:r>
            <a:r>
              <a:rPr lang="ja-JP" altLang="en-US" sz="3600" b="1" dirty="0"/>
              <a:t>付録</a:t>
            </a:r>
            <a:r>
              <a:rPr lang="en-US" altLang="ja-JP" sz="3600" b="1" dirty="0"/>
              <a:t>)</a:t>
            </a:r>
            <a:endParaRPr kumimoji="1" lang="en-US" altLang="ja-JP" sz="3600" b="1" kern="1200" dirty="0">
              <a:solidFill>
                <a:schemeClr val="tx1"/>
              </a:solidFill>
              <a:latin typeface="+mj-lt"/>
              <a:ea typeface="+mj-ea"/>
              <a:cs typeface="+mj-cs"/>
            </a:endParaRPr>
          </a:p>
        </p:txBody>
      </p:sp>
      <p:pic>
        <p:nvPicPr>
          <p:cNvPr id="4" name="図 3">
            <a:extLst>
              <a:ext uri="{FF2B5EF4-FFF2-40B4-BE49-F238E27FC236}">
                <a16:creationId xmlns:a16="http://schemas.microsoft.com/office/drawing/2014/main" id="{B8627CE4-A00C-6092-5B83-F794F63A4EF7}"/>
              </a:ext>
            </a:extLst>
          </p:cNvPr>
          <p:cNvPicPr>
            <a:picLocks noChangeAspect="1"/>
          </p:cNvPicPr>
          <p:nvPr/>
        </p:nvPicPr>
        <p:blipFill rotWithShape="1">
          <a:blip r:embed="rId2"/>
          <a:srcRect l="26431" t="25350" r="29549" b="47042"/>
          <a:stretch/>
        </p:blipFill>
        <p:spPr>
          <a:xfrm>
            <a:off x="4721629" y="1375318"/>
            <a:ext cx="3449518" cy="1442285"/>
          </a:xfrm>
          <a:prstGeom prst="rect">
            <a:avLst/>
          </a:prstGeom>
        </p:spPr>
      </p:pic>
      <p:pic>
        <p:nvPicPr>
          <p:cNvPr id="5" name="図 4">
            <a:extLst>
              <a:ext uri="{FF2B5EF4-FFF2-40B4-BE49-F238E27FC236}">
                <a16:creationId xmlns:a16="http://schemas.microsoft.com/office/drawing/2014/main" id="{73CBC754-1687-2567-610A-597682D1BD97}"/>
              </a:ext>
            </a:extLst>
          </p:cNvPr>
          <p:cNvPicPr>
            <a:picLocks noChangeAspect="1"/>
          </p:cNvPicPr>
          <p:nvPr/>
        </p:nvPicPr>
        <p:blipFill rotWithShape="1">
          <a:blip r:embed="rId3"/>
          <a:srcRect l="27812" t="29664" r="32360" b="47907"/>
          <a:stretch/>
        </p:blipFill>
        <p:spPr>
          <a:xfrm>
            <a:off x="8297182" y="1436309"/>
            <a:ext cx="3576266" cy="1342647"/>
          </a:xfrm>
          <a:prstGeom prst="rect">
            <a:avLst/>
          </a:prstGeom>
        </p:spPr>
      </p:pic>
      <p:pic>
        <p:nvPicPr>
          <p:cNvPr id="6" name="図 5">
            <a:extLst>
              <a:ext uri="{FF2B5EF4-FFF2-40B4-BE49-F238E27FC236}">
                <a16:creationId xmlns:a16="http://schemas.microsoft.com/office/drawing/2014/main" id="{2C6AB78F-1EF8-BAD2-6529-2A3F4FB69845}"/>
              </a:ext>
            </a:extLst>
          </p:cNvPr>
          <p:cNvPicPr>
            <a:picLocks noChangeAspect="1"/>
          </p:cNvPicPr>
          <p:nvPr/>
        </p:nvPicPr>
        <p:blipFill rotWithShape="1">
          <a:blip r:embed="rId4"/>
          <a:srcRect l="28708" t="59819" r="48277" b="33850"/>
          <a:stretch>
            <a:fillRect/>
          </a:stretch>
        </p:blipFill>
        <p:spPr>
          <a:xfrm>
            <a:off x="152978" y="3660552"/>
            <a:ext cx="3397260" cy="623109"/>
          </a:xfrm>
          <a:prstGeom prst="rect">
            <a:avLst/>
          </a:prstGeom>
        </p:spPr>
      </p:pic>
      <p:pic>
        <p:nvPicPr>
          <p:cNvPr id="7" name="図 6">
            <a:extLst>
              <a:ext uri="{FF2B5EF4-FFF2-40B4-BE49-F238E27FC236}">
                <a16:creationId xmlns:a16="http://schemas.microsoft.com/office/drawing/2014/main" id="{6D6F2A58-1D16-C705-8772-3C9AB311B647}"/>
              </a:ext>
            </a:extLst>
          </p:cNvPr>
          <p:cNvPicPr>
            <a:picLocks noChangeAspect="1"/>
          </p:cNvPicPr>
          <p:nvPr/>
        </p:nvPicPr>
        <p:blipFill>
          <a:blip r:embed="rId5"/>
          <a:stretch>
            <a:fillRect/>
          </a:stretch>
        </p:blipFill>
        <p:spPr>
          <a:xfrm>
            <a:off x="304396" y="1424486"/>
            <a:ext cx="4175052" cy="2112484"/>
          </a:xfrm>
          <a:prstGeom prst="rect">
            <a:avLst/>
          </a:prstGeom>
        </p:spPr>
      </p:pic>
      <p:sp>
        <p:nvSpPr>
          <p:cNvPr id="8" name="タイトル 1">
            <a:extLst>
              <a:ext uri="{FF2B5EF4-FFF2-40B4-BE49-F238E27FC236}">
                <a16:creationId xmlns:a16="http://schemas.microsoft.com/office/drawing/2014/main" id="{2DD3290B-50B4-9579-94A6-F1499337B1B9}"/>
              </a:ext>
            </a:extLst>
          </p:cNvPr>
          <p:cNvSpPr txBox="1">
            <a:spLocks/>
          </p:cNvSpPr>
          <p:nvPr/>
        </p:nvSpPr>
        <p:spPr>
          <a:xfrm>
            <a:off x="6237663" y="4995742"/>
            <a:ext cx="5754181" cy="1541014"/>
          </a:xfrm>
          <a:prstGeom prst="rect">
            <a:avLst/>
          </a:prstGeom>
          <a:solidFill>
            <a:schemeClr val="accent4">
              <a:lumMod val="60000"/>
              <a:lumOff val="40000"/>
            </a:schemeClr>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000" b="1" dirty="0"/>
              <a:t>【</a:t>
            </a:r>
            <a:r>
              <a:rPr lang="ja-JP" altLang="en-US" sz="2000" b="1" dirty="0"/>
              <a:t>運用方針例</a:t>
            </a:r>
            <a:r>
              <a:rPr lang="en-US" altLang="ja-JP" sz="2000" b="1" dirty="0"/>
              <a:t>】</a:t>
            </a:r>
            <a:br>
              <a:rPr lang="en-US" altLang="ja-JP" sz="2000" b="1" dirty="0"/>
            </a:br>
            <a:r>
              <a:rPr lang="ja-JP" altLang="en-US" sz="2000" b="1" dirty="0"/>
              <a:t>グリッドサーチの試行数増加は</a:t>
            </a:r>
            <a:br>
              <a:rPr lang="en-US" altLang="ja-JP" sz="2000" b="1" dirty="0"/>
            </a:br>
            <a:r>
              <a:rPr lang="ja-JP" altLang="en-US" sz="2000" b="1" dirty="0"/>
              <a:t>複数目的値と重要パラメータクラスタリングと</a:t>
            </a:r>
            <a:br>
              <a:rPr lang="en-US" altLang="ja-JP" sz="2000" b="1" dirty="0"/>
            </a:br>
            <a:r>
              <a:rPr lang="ja-JP" altLang="en-US" sz="2000" b="1" dirty="0"/>
              <a:t>スパース性を期待した組合せパターンで軽減</a:t>
            </a:r>
            <a:br>
              <a:rPr lang="en-US" altLang="ja-JP" sz="2000" b="1" dirty="0"/>
            </a:br>
            <a:r>
              <a:rPr lang="en-US" altLang="ja-JP" sz="2000" b="1" dirty="0"/>
              <a:t>(</a:t>
            </a:r>
            <a:r>
              <a:rPr lang="ja-JP" altLang="en-US" sz="2000" b="1" dirty="0"/>
              <a:t>手動や半自動で各目的値とラスタリング可能</a:t>
            </a:r>
            <a:r>
              <a:rPr lang="en-US" altLang="ja-JP" sz="2000" b="1" dirty="0"/>
              <a:t>)</a:t>
            </a:r>
          </a:p>
        </p:txBody>
      </p:sp>
      <p:sp>
        <p:nvSpPr>
          <p:cNvPr id="9" name="正方形/長方形 8">
            <a:extLst>
              <a:ext uri="{FF2B5EF4-FFF2-40B4-BE49-F238E27FC236}">
                <a16:creationId xmlns:a16="http://schemas.microsoft.com/office/drawing/2014/main" id="{36FC708A-24D1-98BE-0D6E-65F01027FB79}"/>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E5492CD-9E7B-65F2-1A4B-42D92C1B32B2}"/>
              </a:ext>
            </a:extLst>
          </p:cNvPr>
          <p:cNvPicPr>
            <a:picLocks noChangeAspect="1"/>
          </p:cNvPicPr>
          <p:nvPr/>
        </p:nvPicPr>
        <p:blipFill>
          <a:blip r:embed="rId6"/>
          <a:stretch>
            <a:fillRect/>
          </a:stretch>
        </p:blipFill>
        <p:spPr>
          <a:xfrm>
            <a:off x="6320054" y="3540805"/>
            <a:ext cx="5480756" cy="1160582"/>
          </a:xfrm>
          <a:prstGeom prst="rect">
            <a:avLst/>
          </a:prstGeom>
        </p:spPr>
      </p:pic>
      <p:pic>
        <p:nvPicPr>
          <p:cNvPr id="12" name="図 11">
            <a:extLst>
              <a:ext uri="{FF2B5EF4-FFF2-40B4-BE49-F238E27FC236}">
                <a16:creationId xmlns:a16="http://schemas.microsoft.com/office/drawing/2014/main" id="{A92C915D-6717-964A-B08A-A39C1CDAC1A6}"/>
              </a:ext>
            </a:extLst>
          </p:cNvPr>
          <p:cNvPicPr>
            <a:picLocks noChangeAspect="1"/>
          </p:cNvPicPr>
          <p:nvPr/>
        </p:nvPicPr>
        <p:blipFill>
          <a:blip r:embed="rId7"/>
          <a:stretch>
            <a:fillRect/>
          </a:stretch>
        </p:blipFill>
        <p:spPr>
          <a:xfrm>
            <a:off x="113633" y="4334766"/>
            <a:ext cx="4764104" cy="1913861"/>
          </a:xfrm>
          <a:prstGeom prst="rect">
            <a:avLst/>
          </a:prstGeom>
        </p:spPr>
      </p:pic>
      <p:cxnSp>
        <p:nvCxnSpPr>
          <p:cNvPr id="14" name="直線コネクタ 13">
            <a:extLst>
              <a:ext uri="{FF2B5EF4-FFF2-40B4-BE49-F238E27FC236}">
                <a16:creationId xmlns:a16="http://schemas.microsoft.com/office/drawing/2014/main" id="{94661F91-2E46-1A6A-D5B0-31E78D78725B}"/>
              </a:ext>
            </a:extLst>
          </p:cNvPr>
          <p:cNvCxnSpPr>
            <a:cxnSpLocks/>
          </p:cNvCxnSpPr>
          <p:nvPr/>
        </p:nvCxnSpPr>
        <p:spPr>
          <a:xfrm>
            <a:off x="4804756" y="4705927"/>
            <a:ext cx="2836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8FF587B-74CC-6BDD-60EB-A93C71E37DEF}"/>
              </a:ext>
            </a:extLst>
          </p:cNvPr>
          <p:cNvCxnSpPr>
            <a:cxnSpLocks/>
          </p:cNvCxnSpPr>
          <p:nvPr/>
        </p:nvCxnSpPr>
        <p:spPr>
          <a:xfrm>
            <a:off x="4721629" y="5212080"/>
            <a:ext cx="424178" cy="12058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図 16" descr="テキスト&#10;&#10;中程度の精度で自動的に生成された説明">
            <a:extLst>
              <a:ext uri="{FF2B5EF4-FFF2-40B4-BE49-F238E27FC236}">
                <a16:creationId xmlns:a16="http://schemas.microsoft.com/office/drawing/2014/main" id="{52644C18-DD8A-979C-53E4-D8B726810BE4}"/>
              </a:ext>
            </a:extLst>
          </p:cNvPr>
          <p:cNvPicPr>
            <a:picLocks noChangeAspect="1"/>
          </p:cNvPicPr>
          <p:nvPr/>
        </p:nvPicPr>
        <p:blipFill rotWithShape="1">
          <a:blip r:embed="rId8">
            <a:extLst>
              <a:ext uri="{28A0092B-C50C-407E-A947-70E740481C1C}">
                <a14:useLocalDpi xmlns:a14="http://schemas.microsoft.com/office/drawing/2010/main" val="0"/>
              </a:ext>
            </a:extLst>
          </a:blip>
          <a:srcRect l="85604" t="13619" r="10043" b="56048"/>
          <a:stretch>
            <a:fillRect/>
          </a:stretch>
        </p:blipFill>
        <p:spPr>
          <a:xfrm>
            <a:off x="5088418" y="4283629"/>
            <a:ext cx="783530" cy="2134286"/>
          </a:xfrm>
          <a:prstGeom prst="rect">
            <a:avLst/>
          </a:prstGeom>
        </p:spPr>
      </p:pic>
      <p:sp>
        <p:nvSpPr>
          <p:cNvPr id="21" name="矢印: 下 20">
            <a:extLst>
              <a:ext uri="{FF2B5EF4-FFF2-40B4-BE49-F238E27FC236}">
                <a16:creationId xmlns:a16="http://schemas.microsoft.com/office/drawing/2014/main" id="{A9F3D027-5B7B-7543-E396-2F9A99DFCB90}"/>
              </a:ext>
            </a:extLst>
          </p:cNvPr>
          <p:cNvSpPr/>
          <p:nvPr/>
        </p:nvSpPr>
        <p:spPr>
          <a:xfrm rot="16200000" flipV="1">
            <a:off x="5224079" y="5599768"/>
            <a:ext cx="1746607" cy="280560"/>
          </a:xfrm>
          <a:prstGeom prst="dow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F852EAC-FFC3-7734-5420-CADFE6FDA5A9}"/>
              </a:ext>
            </a:extLst>
          </p:cNvPr>
          <p:cNvSpPr txBox="1"/>
          <p:nvPr/>
        </p:nvSpPr>
        <p:spPr>
          <a:xfrm>
            <a:off x="215513" y="1066977"/>
            <a:ext cx="4263935" cy="369332"/>
          </a:xfrm>
          <a:prstGeom prst="rect">
            <a:avLst/>
          </a:prstGeom>
          <a:noFill/>
        </p:spPr>
        <p:txBody>
          <a:bodyPr wrap="square" rtlCol="0">
            <a:spAutoFit/>
          </a:bodyPr>
          <a:lstStyle/>
          <a:p>
            <a:r>
              <a:rPr kumimoji="1" lang="ja-JP" altLang="en-US" dirty="0"/>
              <a:t>モデルの</a:t>
            </a:r>
            <a:r>
              <a:rPr kumimoji="1" lang="en-US" altLang="ja-JP" dirty="0"/>
              <a:t>sub</a:t>
            </a:r>
            <a:r>
              <a:rPr kumimoji="1" lang="ja-JP" altLang="en-US" dirty="0"/>
              <a:t>スコア位置</a:t>
            </a:r>
            <a:r>
              <a:rPr kumimoji="1" lang="en-US" altLang="ja-JP" dirty="0"/>
              <a:t>(</a:t>
            </a:r>
            <a:r>
              <a:rPr kumimoji="1" lang="ja-JP" altLang="en-US" dirty="0"/>
              <a:t>各部の抗力</a:t>
            </a:r>
            <a:r>
              <a:rPr kumimoji="1" lang="en-US" altLang="ja-JP" dirty="0"/>
              <a:t>)</a:t>
            </a:r>
            <a:endParaRPr kumimoji="1" lang="ja-JP" altLang="en-US" dirty="0"/>
          </a:p>
        </p:txBody>
      </p:sp>
      <p:sp>
        <p:nvSpPr>
          <p:cNvPr id="25" name="テキスト ボックス 24">
            <a:extLst>
              <a:ext uri="{FF2B5EF4-FFF2-40B4-BE49-F238E27FC236}">
                <a16:creationId xmlns:a16="http://schemas.microsoft.com/office/drawing/2014/main" id="{B13284C4-BA7E-3DEF-B277-7D85F06F5714}"/>
              </a:ext>
            </a:extLst>
          </p:cNvPr>
          <p:cNvSpPr txBox="1"/>
          <p:nvPr/>
        </p:nvSpPr>
        <p:spPr>
          <a:xfrm>
            <a:off x="5145807" y="1066977"/>
            <a:ext cx="2406880" cy="369332"/>
          </a:xfrm>
          <a:prstGeom prst="rect">
            <a:avLst/>
          </a:prstGeom>
          <a:noFill/>
        </p:spPr>
        <p:txBody>
          <a:bodyPr wrap="square" rtlCol="0">
            <a:spAutoFit/>
          </a:bodyPr>
          <a:lstStyle/>
          <a:p>
            <a:r>
              <a:rPr lang="ja-JP" altLang="en-US" dirty="0"/>
              <a:t>前翼パラメータ配置</a:t>
            </a:r>
            <a:endParaRPr kumimoji="1" lang="ja-JP" altLang="en-US" dirty="0"/>
          </a:p>
        </p:txBody>
      </p:sp>
      <p:sp>
        <p:nvSpPr>
          <p:cNvPr id="26" name="テキスト ボックス 25">
            <a:extLst>
              <a:ext uri="{FF2B5EF4-FFF2-40B4-BE49-F238E27FC236}">
                <a16:creationId xmlns:a16="http://schemas.microsoft.com/office/drawing/2014/main" id="{7AE31DF4-32AF-5FDE-C69C-300F0FA13F22}"/>
              </a:ext>
            </a:extLst>
          </p:cNvPr>
          <p:cNvSpPr txBox="1"/>
          <p:nvPr/>
        </p:nvSpPr>
        <p:spPr>
          <a:xfrm>
            <a:off x="8885405" y="1103198"/>
            <a:ext cx="2406880" cy="369332"/>
          </a:xfrm>
          <a:prstGeom prst="rect">
            <a:avLst/>
          </a:prstGeom>
          <a:noFill/>
        </p:spPr>
        <p:txBody>
          <a:bodyPr wrap="square" rtlCol="0">
            <a:spAutoFit/>
          </a:bodyPr>
          <a:lstStyle/>
          <a:p>
            <a:r>
              <a:rPr lang="ja-JP" altLang="en-US" dirty="0"/>
              <a:t>後翼パラメータ配置</a:t>
            </a:r>
            <a:endParaRPr kumimoji="1" lang="ja-JP" altLang="en-US" dirty="0"/>
          </a:p>
        </p:txBody>
      </p:sp>
      <p:pic>
        <p:nvPicPr>
          <p:cNvPr id="27" name="図 26">
            <a:extLst>
              <a:ext uri="{FF2B5EF4-FFF2-40B4-BE49-F238E27FC236}">
                <a16:creationId xmlns:a16="http://schemas.microsoft.com/office/drawing/2014/main" id="{A59CAE1B-4CA0-1D8E-E8C8-1EC9F7F01F70}"/>
              </a:ext>
            </a:extLst>
          </p:cNvPr>
          <p:cNvPicPr>
            <a:picLocks noChangeAspect="1"/>
          </p:cNvPicPr>
          <p:nvPr/>
        </p:nvPicPr>
        <p:blipFill rotWithShape="1">
          <a:blip r:embed="rId4"/>
          <a:srcRect l="28708" t="65813" r="48277" b="29432"/>
          <a:stretch>
            <a:fillRect/>
          </a:stretch>
        </p:blipFill>
        <p:spPr>
          <a:xfrm>
            <a:off x="2042632" y="3839720"/>
            <a:ext cx="3397260" cy="467941"/>
          </a:xfrm>
          <a:prstGeom prst="rect">
            <a:avLst/>
          </a:prstGeom>
        </p:spPr>
      </p:pic>
      <p:sp>
        <p:nvSpPr>
          <p:cNvPr id="35" name="テキスト ボックス 34">
            <a:extLst>
              <a:ext uri="{FF2B5EF4-FFF2-40B4-BE49-F238E27FC236}">
                <a16:creationId xmlns:a16="http://schemas.microsoft.com/office/drawing/2014/main" id="{D1C3FAA1-7A89-C322-EEDE-C3CD998F08F4}"/>
              </a:ext>
            </a:extLst>
          </p:cNvPr>
          <p:cNvSpPr txBox="1"/>
          <p:nvPr/>
        </p:nvSpPr>
        <p:spPr>
          <a:xfrm>
            <a:off x="6026034" y="2885096"/>
            <a:ext cx="5869848" cy="646331"/>
          </a:xfrm>
          <a:prstGeom prst="rect">
            <a:avLst/>
          </a:prstGeom>
          <a:noFill/>
        </p:spPr>
        <p:txBody>
          <a:bodyPr wrap="square" rtlCol="0">
            <a:spAutoFit/>
          </a:bodyPr>
          <a:lstStyle/>
          <a:p>
            <a:r>
              <a:rPr lang="en-US" altLang="ja-JP" dirty="0"/>
              <a:t>s</a:t>
            </a:r>
            <a:r>
              <a:rPr kumimoji="1" lang="en-US" altLang="ja-JP" dirty="0"/>
              <a:t>ub3(</a:t>
            </a:r>
            <a:r>
              <a:rPr kumimoji="1" lang="ja-JP" altLang="en-US" dirty="0"/>
              <a:t>前翼抗力</a:t>
            </a:r>
            <a:r>
              <a:rPr kumimoji="1" lang="en-US" altLang="ja-JP" dirty="0"/>
              <a:t>),sub4(</a:t>
            </a:r>
            <a:r>
              <a:rPr kumimoji="1" lang="ja-JP" altLang="en-US" dirty="0"/>
              <a:t>後翼抗力</a:t>
            </a:r>
            <a:r>
              <a:rPr kumimoji="1" lang="en-US" altLang="ja-JP" dirty="0"/>
              <a:t>)</a:t>
            </a:r>
            <a:r>
              <a:rPr kumimoji="1" lang="ja-JP" altLang="en-US" dirty="0"/>
              <a:t>と</a:t>
            </a:r>
            <a:br>
              <a:rPr kumimoji="1" lang="en-US" altLang="ja-JP" dirty="0"/>
            </a:br>
            <a:r>
              <a:rPr kumimoji="1" lang="ja-JP" altLang="en-US" dirty="0"/>
              <a:t>の</a:t>
            </a:r>
            <a:r>
              <a:rPr lang="ja-JP" altLang="en-US" dirty="0"/>
              <a:t>各部位パラメータとの</a:t>
            </a:r>
            <a:r>
              <a:rPr kumimoji="1" lang="ja-JP" altLang="en-US" dirty="0"/>
              <a:t>クラスタリング</a:t>
            </a:r>
          </a:p>
        </p:txBody>
      </p:sp>
    </p:spTree>
    <p:extLst>
      <p:ext uri="{BB962C8B-B14F-4D97-AF65-F5344CB8AC3E}">
        <p14:creationId xmlns:p14="http://schemas.microsoft.com/office/powerpoint/2010/main" val="190167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963F-320C-D91F-7342-EC910F3459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88522B-C234-8F39-181D-B0BE3F18E985}"/>
              </a:ext>
            </a:extLst>
          </p:cNvPr>
          <p:cNvSpPr>
            <a:spLocks noGrp="1"/>
          </p:cNvSpPr>
          <p:nvPr>
            <p:ph type="ctrTitle"/>
          </p:nvPr>
        </p:nvSpPr>
        <p:spPr>
          <a:xfrm>
            <a:off x="-49622" y="-94085"/>
            <a:ext cx="13195130" cy="1135737"/>
          </a:xfrm>
        </p:spPr>
        <p:txBody>
          <a:bodyPr vert="horz" lIns="91440" tIns="45720" rIns="91440" bIns="45720" rtlCol="0" anchor="ctr">
            <a:normAutofit/>
          </a:bodyPr>
          <a:lstStyle/>
          <a:p>
            <a:pPr algn="l"/>
            <a:r>
              <a:rPr lang="ja-JP" altLang="en-US" sz="3600" b="1" dirty="0"/>
              <a:t>自作ソフト適用例</a:t>
            </a:r>
            <a:r>
              <a:rPr lang="en-US" altLang="ja-JP" sz="3600" b="1" dirty="0"/>
              <a:t>(ACDC</a:t>
            </a:r>
            <a:r>
              <a:rPr lang="ja-JP" altLang="en-US" sz="3600" b="1" dirty="0"/>
              <a:t>モデル</a:t>
            </a:r>
            <a:r>
              <a:rPr lang="en-US" altLang="ja-JP" sz="3600" b="1" dirty="0"/>
              <a:t>, </a:t>
            </a:r>
            <a:r>
              <a:rPr lang="ja-JP" altLang="en-US" sz="3600" b="1" dirty="0"/>
              <a:t>いにょさん公開</a:t>
            </a:r>
            <a:r>
              <a:rPr lang="en-US" altLang="ja-JP" sz="3600" b="1" dirty="0"/>
              <a:t>)</a:t>
            </a:r>
            <a:endParaRPr kumimoji="1" lang="en-US" altLang="ja-JP" sz="3600" b="1" kern="1200" dirty="0">
              <a:solidFill>
                <a:schemeClr val="tx1"/>
              </a:solidFill>
              <a:latin typeface="+mj-lt"/>
              <a:ea typeface="+mj-ea"/>
              <a:cs typeface="+mj-cs"/>
            </a:endParaRPr>
          </a:p>
        </p:txBody>
      </p:sp>
      <p:pic>
        <p:nvPicPr>
          <p:cNvPr id="5" name="図 4">
            <a:extLst>
              <a:ext uri="{FF2B5EF4-FFF2-40B4-BE49-F238E27FC236}">
                <a16:creationId xmlns:a16="http://schemas.microsoft.com/office/drawing/2014/main" id="{F37E1449-63C3-5C81-307E-59A883964A4C}"/>
              </a:ext>
            </a:extLst>
          </p:cNvPr>
          <p:cNvPicPr>
            <a:picLocks noChangeAspect="1"/>
          </p:cNvPicPr>
          <p:nvPr/>
        </p:nvPicPr>
        <p:blipFill>
          <a:blip r:embed="rId2"/>
          <a:srcRect l="161" t="-3184" r="51039" b="40516"/>
          <a:stretch>
            <a:fillRect/>
          </a:stretch>
        </p:blipFill>
        <p:spPr>
          <a:xfrm>
            <a:off x="179631" y="1041652"/>
            <a:ext cx="5949671" cy="3131337"/>
          </a:xfrm>
          <a:prstGeom prst="rect">
            <a:avLst/>
          </a:prstGeom>
        </p:spPr>
      </p:pic>
      <p:sp>
        <p:nvSpPr>
          <p:cNvPr id="6" name="正方形/長方形 5">
            <a:extLst>
              <a:ext uri="{FF2B5EF4-FFF2-40B4-BE49-F238E27FC236}">
                <a16:creationId xmlns:a16="http://schemas.microsoft.com/office/drawing/2014/main" id="{A75BD0EC-9B3F-A96F-EB52-11C0E5B36917}"/>
              </a:ext>
            </a:extLst>
          </p:cNvPr>
          <p:cNvSpPr/>
          <p:nvPr/>
        </p:nvSpPr>
        <p:spPr>
          <a:xfrm>
            <a:off x="118761" y="748520"/>
            <a:ext cx="11795760" cy="216131"/>
          </a:xfrm>
          <a:prstGeom prst="rect">
            <a:avLst/>
          </a:prstGeom>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3DAAD18-4498-373F-09CF-DC181A5C1AF0}"/>
              </a:ext>
            </a:extLst>
          </p:cNvPr>
          <p:cNvSpPr/>
          <p:nvPr/>
        </p:nvSpPr>
        <p:spPr>
          <a:xfrm>
            <a:off x="2540445" y="1978429"/>
            <a:ext cx="1463039" cy="886729"/>
          </a:xfrm>
          <a:prstGeom prst="rect">
            <a:avLst/>
          </a:prstGeom>
          <a:solidFill>
            <a:srgbClr val="549E39">
              <a:alpha val="1098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C0C2258-27D8-F2BA-BB7D-769E827B4438}"/>
              </a:ext>
            </a:extLst>
          </p:cNvPr>
          <p:cNvSpPr/>
          <p:nvPr/>
        </p:nvSpPr>
        <p:spPr>
          <a:xfrm>
            <a:off x="4666263" y="1807256"/>
            <a:ext cx="1463039" cy="1509522"/>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972594EA-0AC3-C92D-9F69-479DF3E7BDEA}"/>
              </a:ext>
            </a:extLst>
          </p:cNvPr>
          <p:cNvSpPr txBox="1">
            <a:spLocks/>
          </p:cNvSpPr>
          <p:nvPr/>
        </p:nvSpPr>
        <p:spPr>
          <a:xfrm>
            <a:off x="6339606" y="4632623"/>
            <a:ext cx="5754181" cy="1984342"/>
          </a:xfrm>
          <a:prstGeom prst="rect">
            <a:avLst/>
          </a:prstGeom>
          <a:solidFill>
            <a:schemeClr val="accent4">
              <a:lumMod val="60000"/>
              <a:lumOff val="4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900" b="1" dirty="0"/>
              <a:t>【</a:t>
            </a:r>
            <a:r>
              <a:rPr lang="ja-JP" altLang="en-US" sz="1900" b="1" dirty="0"/>
              <a:t>運用方針例</a:t>
            </a:r>
            <a:r>
              <a:rPr lang="en-US" altLang="ja-JP" sz="1900" b="1" dirty="0"/>
              <a:t>】</a:t>
            </a:r>
            <a:br>
              <a:rPr lang="en-US" altLang="ja-JP" sz="1900" b="1" dirty="0"/>
            </a:br>
            <a:r>
              <a:rPr lang="ja-JP" altLang="en-US" sz="1900" b="1" dirty="0"/>
              <a:t>最初は素子値は中央値で</a:t>
            </a:r>
            <a:r>
              <a:rPr lang="en-US" altLang="ja-JP" sz="1900" b="1" dirty="0"/>
              <a:t>fix</a:t>
            </a:r>
            <a:r>
              <a:rPr lang="ja-JP" altLang="en-US" sz="1900" b="1" dirty="0"/>
              <a:t>として</a:t>
            </a:r>
            <a:br>
              <a:rPr lang="en-US" altLang="ja-JP" sz="1900" b="1" dirty="0"/>
            </a:br>
            <a:r>
              <a:rPr lang="ja-JP" altLang="en-US" sz="1900" b="1" dirty="0"/>
              <a:t>銅損等が最小となる値を探索</a:t>
            </a:r>
            <a:br>
              <a:rPr lang="ja-JP" altLang="en-US" sz="1900" b="1" dirty="0"/>
            </a:br>
            <a:r>
              <a:rPr lang="ja-JP" altLang="en-US" sz="1900" b="1" dirty="0"/>
              <a:t> それで見つかった最適ノードに対し今度は逆に</a:t>
            </a:r>
            <a:br>
              <a:rPr lang="en-US" altLang="ja-JP" sz="1900" b="1" dirty="0"/>
            </a:br>
            <a:r>
              <a:rPr lang="ja-JP" altLang="en-US" sz="1900" b="1" dirty="0"/>
              <a:t>制御パラメータだけ</a:t>
            </a:r>
            <a:r>
              <a:rPr lang="en-US" altLang="ja-JP" sz="1900" b="1" dirty="0"/>
              <a:t>fix</a:t>
            </a:r>
            <a:r>
              <a:rPr lang="ja-JP" altLang="en-US" sz="1900" b="1" dirty="0"/>
              <a:t>して素子値誤差影響を調べる</a:t>
            </a:r>
            <a:br>
              <a:rPr lang="ja-JP" altLang="en-US" sz="1900" b="1" dirty="0"/>
            </a:br>
            <a:r>
              <a:rPr lang="en-US" altLang="ja-JP" sz="1900" b="1" dirty="0"/>
              <a:t>(3</a:t>
            </a:r>
            <a:r>
              <a:rPr lang="ja-JP" altLang="en-US" sz="1900" b="1" dirty="0"/>
              <a:t>相それぞれ個別の銅損を</a:t>
            </a:r>
            <a:r>
              <a:rPr lang="en-US" altLang="ja-JP" sz="1900" b="1" dirty="0"/>
              <a:t>sub</a:t>
            </a:r>
            <a:r>
              <a:rPr lang="ja-JP" altLang="en-US" sz="1900" b="1" dirty="0"/>
              <a:t>スコアとすることで</a:t>
            </a:r>
            <a:br>
              <a:rPr lang="en-US" altLang="ja-JP" sz="1900" b="1" dirty="0"/>
            </a:br>
            <a:r>
              <a:rPr lang="ja-JP" altLang="en-US" sz="1900" b="1" dirty="0"/>
              <a:t> バランスの崩れを明確に確認したりできる</a:t>
            </a:r>
            <a:r>
              <a:rPr lang="en-US" altLang="ja-JP" sz="1900" b="1" dirty="0"/>
              <a:t>)</a:t>
            </a:r>
            <a:endParaRPr lang="ja-JP" altLang="en-US" sz="1900" b="1" dirty="0"/>
          </a:p>
        </p:txBody>
      </p:sp>
      <p:pic>
        <p:nvPicPr>
          <p:cNvPr id="10" name="図 9">
            <a:extLst>
              <a:ext uri="{FF2B5EF4-FFF2-40B4-BE49-F238E27FC236}">
                <a16:creationId xmlns:a16="http://schemas.microsoft.com/office/drawing/2014/main" id="{7021B573-7102-1489-4B05-4D1F15CEC55B}"/>
              </a:ext>
            </a:extLst>
          </p:cNvPr>
          <p:cNvPicPr>
            <a:picLocks noChangeAspect="1"/>
          </p:cNvPicPr>
          <p:nvPr/>
        </p:nvPicPr>
        <p:blipFill>
          <a:blip r:embed="rId3"/>
          <a:srcRect r="52791" b="-259"/>
          <a:stretch>
            <a:fillRect/>
          </a:stretch>
        </p:blipFill>
        <p:spPr>
          <a:xfrm>
            <a:off x="6792081" y="1116076"/>
            <a:ext cx="2204952" cy="3220455"/>
          </a:xfrm>
          <a:prstGeom prst="rect">
            <a:avLst/>
          </a:prstGeom>
        </p:spPr>
      </p:pic>
      <p:pic>
        <p:nvPicPr>
          <p:cNvPr id="11" name="図 10">
            <a:extLst>
              <a:ext uri="{FF2B5EF4-FFF2-40B4-BE49-F238E27FC236}">
                <a16:creationId xmlns:a16="http://schemas.microsoft.com/office/drawing/2014/main" id="{213729AE-E809-9222-8D75-7FCD3FD5F02E}"/>
              </a:ext>
            </a:extLst>
          </p:cNvPr>
          <p:cNvPicPr>
            <a:picLocks noChangeAspect="1"/>
          </p:cNvPicPr>
          <p:nvPr/>
        </p:nvPicPr>
        <p:blipFill>
          <a:blip r:embed="rId3"/>
          <a:srcRect l="46618"/>
          <a:stretch>
            <a:fillRect/>
          </a:stretch>
        </p:blipFill>
        <p:spPr>
          <a:xfrm>
            <a:off x="4211832" y="4336531"/>
            <a:ext cx="1986102" cy="2558761"/>
          </a:xfrm>
          <a:prstGeom prst="rect">
            <a:avLst/>
          </a:prstGeom>
        </p:spPr>
      </p:pic>
      <p:sp>
        <p:nvSpPr>
          <p:cNvPr id="12" name="タイトル 1">
            <a:extLst>
              <a:ext uri="{FF2B5EF4-FFF2-40B4-BE49-F238E27FC236}">
                <a16:creationId xmlns:a16="http://schemas.microsoft.com/office/drawing/2014/main" id="{FD671582-28D6-CD82-ABE5-CD8D6A708C3D}"/>
              </a:ext>
            </a:extLst>
          </p:cNvPr>
          <p:cNvSpPr txBox="1">
            <a:spLocks/>
          </p:cNvSpPr>
          <p:nvPr/>
        </p:nvSpPr>
        <p:spPr>
          <a:xfrm>
            <a:off x="281648" y="4355180"/>
            <a:ext cx="3930184" cy="1541014"/>
          </a:xfrm>
          <a:prstGeom prst="rect">
            <a:avLst/>
          </a:prstGeom>
          <a:noFill/>
          <a:ln>
            <a:solidFill>
              <a:schemeClr val="accent1">
                <a:shade val="15000"/>
              </a:schemeClr>
            </a:solidFill>
          </a:ln>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dirty="0"/>
              <a:t>実行ノード名確認ダイアログ</a:t>
            </a:r>
            <a:br>
              <a:rPr lang="en-US" altLang="ja-JP" sz="2000" b="1" dirty="0"/>
            </a:br>
            <a:br>
              <a:rPr lang="en-US" altLang="ja-JP" sz="2000" b="1" dirty="0"/>
            </a:br>
            <a:r>
              <a:rPr lang="en-US" altLang="ja-JP" sz="2000" b="1" dirty="0"/>
              <a:t>12</a:t>
            </a:r>
            <a:r>
              <a:rPr lang="ja-JP" altLang="en-US" sz="2000" b="1" dirty="0"/>
              <a:t>分割格子なので</a:t>
            </a:r>
            <a:br>
              <a:rPr lang="en-US" altLang="ja-JP" sz="2000" b="1" dirty="0"/>
            </a:br>
            <a:r>
              <a:rPr lang="ja-JP" altLang="en-US" sz="2000" b="1" dirty="0"/>
              <a:t>グリッドの中心値は</a:t>
            </a:r>
            <a:r>
              <a:rPr lang="en-US" altLang="ja-JP" sz="2000" b="1" dirty="0"/>
              <a:t>6</a:t>
            </a:r>
            <a:br>
              <a:rPr lang="en-US" altLang="ja-JP" sz="2000" b="1" dirty="0"/>
            </a:br>
            <a:r>
              <a:rPr lang="en-US" altLang="ja-JP" sz="2000" b="1" dirty="0"/>
              <a:t>fix</a:t>
            </a:r>
            <a:r>
              <a:rPr lang="ja-JP" altLang="en-US" sz="2000" b="1" dirty="0"/>
              <a:t>したパラメータは固定できてる</a:t>
            </a:r>
            <a:br>
              <a:rPr lang="en-US" altLang="ja-JP" sz="2000" b="1" dirty="0"/>
            </a:br>
            <a:r>
              <a:rPr lang="ja-JP" altLang="en-US" sz="2000" b="1" dirty="0"/>
              <a:t>残りのパラメータのみの探索に専念</a:t>
            </a:r>
          </a:p>
        </p:txBody>
      </p:sp>
      <p:sp>
        <p:nvSpPr>
          <p:cNvPr id="14" name="正方形/長方形 13">
            <a:extLst>
              <a:ext uri="{FF2B5EF4-FFF2-40B4-BE49-F238E27FC236}">
                <a16:creationId xmlns:a16="http://schemas.microsoft.com/office/drawing/2014/main" id="{DE57C78B-9323-3361-5C5C-1113655E4D19}"/>
              </a:ext>
            </a:extLst>
          </p:cNvPr>
          <p:cNvSpPr/>
          <p:nvPr/>
        </p:nvSpPr>
        <p:spPr>
          <a:xfrm>
            <a:off x="8226351" y="1614857"/>
            <a:ext cx="634537" cy="1738901"/>
          </a:xfrm>
          <a:prstGeom prst="rect">
            <a:avLst/>
          </a:prstGeom>
          <a:solidFill>
            <a:srgbClr val="549E39">
              <a:alpha val="1098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500ADB3-A2B0-E940-FA90-5CB13C04028A}"/>
              </a:ext>
            </a:extLst>
          </p:cNvPr>
          <p:cNvSpPr/>
          <p:nvPr/>
        </p:nvSpPr>
        <p:spPr>
          <a:xfrm>
            <a:off x="8240838" y="3343049"/>
            <a:ext cx="620471" cy="937295"/>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下 15">
            <a:extLst>
              <a:ext uri="{FF2B5EF4-FFF2-40B4-BE49-F238E27FC236}">
                <a16:creationId xmlns:a16="http://schemas.microsoft.com/office/drawing/2014/main" id="{4EDDE31E-E81D-B355-ABCA-1BA5253F84A4}"/>
              </a:ext>
            </a:extLst>
          </p:cNvPr>
          <p:cNvSpPr/>
          <p:nvPr/>
        </p:nvSpPr>
        <p:spPr>
          <a:xfrm rot="17422466">
            <a:off x="6885743" y="2355762"/>
            <a:ext cx="639746" cy="2248490"/>
          </a:xfrm>
          <a:prstGeom prst="upDownArrow">
            <a:avLst>
              <a:gd name="adj1" fmla="val 23832"/>
              <a:gd name="adj2" fmla="val 50000"/>
            </a:avLst>
          </a:prstGeom>
          <a:solidFill>
            <a:srgbClr val="FF0000">
              <a:alpha val="2705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976448D-5374-ADC8-F1B1-E53F023560A0}"/>
              </a:ext>
            </a:extLst>
          </p:cNvPr>
          <p:cNvSpPr/>
          <p:nvPr/>
        </p:nvSpPr>
        <p:spPr>
          <a:xfrm>
            <a:off x="9011520" y="3320617"/>
            <a:ext cx="2204952" cy="937295"/>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制御系パラメータ</a:t>
            </a:r>
            <a:br>
              <a:rPr lang="en-US" altLang="ja-JP" dirty="0">
                <a:solidFill>
                  <a:schemeClr val="tx1"/>
                </a:solidFill>
              </a:rPr>
            </a:br>
            <a:r>
              <a:rPr lang="en-US" altLang="ja-JP" dirty="0">
                <a:solidFill>
                  <a:schemeClr val="tx1"/>
                </a:solidFill>
              </a:rPr>
              <a:t>PID</a:t>
            </a:r>
            <a:r>
              <a:rPr lang="ja-JP" altLang="en-US" dirty="0">
                <a:solidFill>
                  <a:schemeClr val="tx1"/>
                </a:solidFill>
              </a:rPr>
              <a:t>係数</a:t>
            </a:r>
            <a:r>
              <a:rPr lang="en-US" altLang="ja-JP" dirty="0">
                <a:solidFill>
                  <a:schemeClr val="tx1"/>
                </a:solidFill>
              </a:rPr>
              <a:t>,</a:t>
            </a:r>
            <a:r>
              <a:rPr lang="ja-JP" altLang="en-US" dirty="0">
                <a:solidFill>
                  <a:schemeClr val="tx1"/>
                </a:solidFill>
              </a:rPr>
              <a:t>スイッチング周波数等</a:t>
            </a:r>
          </a:p>
        </p:txBody>
      </p:sp>
      <p:sp>
        <p:nvSpPr>
          <p:cNvPr id="19" name="正方形/長方形 18">
            <a:extLst>
              <a:ext uri="{FF2B5EF4-FFF2-40B4-BE49-F238E27FC236}">
                <a16:creationId xmlns:a16="http://schemas.microsoft.com/office/drawing/2014/main" id="{7B159836-DDFC-77E0-2096-9A9BEA4E6768}"/>
              </a:ext>
            </a:extLst>
          </p:cNvPr>
          <p:cNvSpPr/>
          <p:nvPr/>
        </p:nvSpPr>
        <p:spPr>
          <a:xfrm>
            <a:off x="9009809" y="1796859"/>
            <a:ext cx="2934791" cy="1031025"/>
          </a:xfrm>
          <a:prstGeom prst="rect">
            <a:avLst/>
          </a:prstGeom>
          <a:solidFill>
            <a:srgbClr val="549E39">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3</a:t>
            </a:r>
            <a:r>
              <a:rPr lang="ja-JP" altLang="en-US" dirty="0">
                <a:solidFill>
                  <a:schemeClr val="tx1"/>
                </a:solidFill>
              </a:rPr>
              <a:t>相各々の配線抵抗</a:t>
            </a:r>
            <a:br>
              <a:rPr lang="en-US" altLang="ja-JP" dirty="0">
                <a:solidFill>
                  <a:schemeClr val="tx1"/>
                </a:solidFill>
              </a:rPr>
            </a:br>
            <a:r>
              <a:rPr lang="ja-JP" altLang="en-US" dirty="0">
                <a:solidFill>
                  <a:schemeClr val="tx1"/>
                </a:solidFill>
              </a:rPr>
              <a:t>インダクタンス等</a:t>
            </a:r>
            <a:br>
              <a:rPr lang="en-US" altLang="ja-JP" dirty="0">
                <a:solidFill>
                  <a:schemeClr val="tx1"/>
                </a:solidFill>
              </a:rPr>
            </a:br>
            <a:r>
              <a:rPr lang="en-US" altLang="ja-JP" dirty="0">
                <a:solidFill>
                  <a:schemeClr val="tx1"/>
                </a:solidFill>
              </a:rPr>
              <a:t> (</a:t>
            </a:r>
            <a:r>
              <a:rPr lang="ja-JP" altLang="en-US" dirty="0">
                <a:solidFill>
                  <a:schemeClr val="tx1"/>
                </a:solidFill>
              </a:rPr>
              <a:t>特性値ばらつき評価用</a:t>
            </a:r>
            <a:r>
              <a:rPr lang="en-US" altLang="ja-JP" dirty="0">
                <a:solidFill>
                  <a:schemeClr val="tx1"/>
                </a:solidFill>
              </a:rPr>
              <a:t>)</a:t>
            </a:r>
            <a:endParaRPr lang="ja-JP" altLang="en-US" dirty="0">
              <a:solidFill>
                <a:schemeClr val="tx1"/>
              </a:solidFill>
            </a:endParaRPr>
          </a:p>
        </p:txBody>
      </p:sp>
      <p:sp>
        <p:nvSpPr>
          <p:cNvPr id="20" name="円弧 19">
            <a:extLst>
              <a:ext uri="{FF2B5EF4-FFF2-40B4-BE49-F238E27FC236}">
                <a16:creationId xmlns:a16="http://schemas.microsoft.com/office/drawing/2014/main" id="{C6BBAD25-82A5-092A-EE9A-DC3A952923D8}"/>
              </a:ext>
            </a:extLst>
          </p:cNvPr>
          <p:cNvSpPr/>
          <p:nvPr/>
        </p:nvSpPr>
        <p:spPr>
          <a:xfrm rot="20662086">
            <a:off x="3318483" y="1471655"/>
            <a:ext cx="5029791" cy="1685586"/>
          </a:xfrm>
          <a:prstGeom prst="arc">
            <a:avLst>
              <a:gd name="adj1" fmla="val 11941135"/>
              <a:gd name="adj2" fmla="val 0"/>
            </a:avLst>
          </a:prstGeom>
          <a:ln w="2032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17611AF-699B-D249-0068-6B0FF70559D4}"/>
              </a:ext>
            </a:extLst>
          </p:cNvPr>
          <p:cNvSpPr/>
          <p:nvPr/>
        </p:nvSpPr>
        <p:spPr>
          <a:xfrm>
            <a:off x="6766432" y="1614857"/>
            <a:ext cx="338536" cy="264305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E2967349-95A0-3C43-6469-3F920F03700A}"/>
              </a:ext>
            </a:extLst>
          </p:cNvPr>
          <p:cNvSpPr/>
          <p:nvPr/>
        </p:nvSpPr>
        <p:spPr>
          <a:xfrm>
            <a:off x="4618835" y="5701112"/>
            <a:ext cx="545216" cy="103949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10344772"/>
      </p:ext>
    </p:extLst>
  </p:cSld>
  <p:clrMapOvr>
    <a:masterClrMapping/>
  </p:clrMapOvr>
</p:sld>
</file>

<file path=ppt/theme/theme1.xml><?xml version="1.0" encoding="utf-8"?>
<a:theme xmlns:a="http://schemas.openxmlformats.org/drawingml/2006/main" name="Office 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53961</TotalTime>
  <Words>1172</Words>
  <Application>Microsoft Office PowerPoint</Application>
  <PresentationFormat>ワイド画面</PresentationFormat>
  <Paragraphs>86</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PowerPoint プレゼンテーション</vt:lpstr>
      <vt:lpstr>目次</vt:lpstr>
      <vt:lpstr>簡単な自己紹介等</vt:lpstr>
      <vt:lpstr>良スコアが複数峰を想定した場合の追跡</vt:lpstr>
      <vt:lpstr>グリッドサーチのフラクタル的適用1(数百trial内の想定)</vt:lpstr>
      <vt:lpstr>PowerPoint プレゼンテーション</vt:lpstr>
      <vt:lpstr>自作ソフト(OptParaSolと命名)のGUIの活用サイクル</vt:lpstr>
      <vt:lpstr>自作ソフト適用例(OpenFOAM, Kindle付録)</vt:lpstr>
      <vt:lpstr>自作ソフト適用例(ACDCモデル, いにょさん公開)</vt:lpstr>
      <vt:lpstr>ソフト適用例(トランジスタパラメータ同定 伝スパ様公開)</vt:lpstr>
      <vt:lpstr>自作ソフト適用例(3段オペアンプモデル)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最適化ソフトの解説</dc:title>
  <dc:creator>渡辺 常弘</dc:creator>
  <cp:lastModifiedBy>Noritsuna Imamura</cp:lastModifiedBy>
  <cp:revision>199</cp:revision>
  <cp:lastPrinted>2021-06-27T02:55:50Z</cp:lastPrinted>
  <dcterms:created xsi:type="dcterms:W3CDTF">2021-06-21T12:12:04Z</dcterms:created>
  <dcterms:modified xsi:type="dcterms:W3CDTF">2025-12-07T16:27:04Z</dcterms:modified>
</cp:coreProperties>
</file>